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43"/>
  </p:normalViewPr>
  <p:slideViewPr>
    <p:cSldViewPr snapToGrid="0" snapToObjects="1">
      <p:cViewPr varScale="1">
        <p:scale>
          <a:sx n="158" d="100"/>
          <a:sy n="158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Aclima Air Quality, Axent Headphones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100's of papers per year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about 4 published books per year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about 4 dissertations per year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Aclima Air Quality, Axent Headphones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100's of papers per year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about 4 published books per year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about 4 dissertations per year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all famous alumni are fiercely interdisciplinary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19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822960" y="2057400"/>
            <a:ext cx="74982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645920" y="3086100"/>
            <a:ext cx="58521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8595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846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74320" y="4526280"/>
            <a:ext cx="8595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egniemeyer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v0VWxIAtT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Academy as Network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Greg Niemeyer, Artist, UC Berkeley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Co-founder, Berkeley Center for New Media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470250" y="136725"/>
            <a:ext cx="2316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Onwards to Media </a:t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4832200" y="550650"/>
            <a:ext cx="904800" cy="9048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Scott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Rettberg</a:t>
            </a:r>
            <a:endParaRPr sz="800"/>
          </a:p>
        </p:txBody>
      </p:sp>
      <p:sp>
        <p:nvSpPr>
          <p:cNvPr id="309" name="Shape 309"/>
          <p:cNvSpPr/>
          <p:nvPr/>
        </p:nvSpPr>
        <p:spPr>
          <a:xfrm>
            <a:off x="4242225" y="2120625"/>
            <a:ext cx="809700" cy="8097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Alex Saum Pascual</a:t>
            </a:r>
            <a:endParaRPr sz="800"/>
          </a:p>
        </p:txBody>
      </p:sp>
      <p:sp>
        <p:nvSpPr>
          <p:cNvPr id="310" name="Shape 310"/>
          <p:cNvSpPr/>
          <p:nvPr/>
        </p:nvSpPr>
        <p:spPr>
          <a:xfrm>
            <a:off x="3279000" y="1239900"/>
            <a:ext cx="880800" cy="880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BCNM</a:t>
            </a:r>
            <a:endParaRPr sz="800"/>
          </a:p>
        </p:txBody>
      </p:sp>
      <p:sp>
        <p:nvSpPr>
          <p:cNvPr id="311" name="Shape 311"/>
          <p:cNvSpPr/>
          <p:nvPr/>
        </p:nvSpPr>
        <p:spPr>
          <a:xfrm>
            <a:off x="5604450" y="21358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eLit</a:t>
            </a:r>
            <a:endParaRPr sz="800"/>
          </a:p>
        </p:txBody>
      </p:sp>
      <p:cxnSp>
        <p:nvCxnSpPr>
          <p:cNvPr id="312" name="Shape 312"/>
          <p:cNvCxnSpPr>
            <a:stCxn id="308" idx="2"/>
            <a:endCxn id="310" idx="7"/>
          </p:cNvCxnSpPr>
          <p:nvPr/>
        </p:nvCxnSpPr>
        <p:spPr>
          <a:xfrm flipH="1">
            <a:off x="4030900" y="1003050"/>
            <a:ext cx="8013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13" name="Shape 313"/>
          <p:cNvCxnSpPr>
            <a:stCxn id="310" idx="5"/>
            <a:endCxn id="309" idx="1"/>
          </p:cNvCxnSpPr>
          <p:nvPr/>
        </p:nvCxnSpPr>
        <p:spPr>
          <a:xfrm>
            <a:off x="4030810" y="1991710"/>
            <a:ext cx="330000" cy="2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14" name="Shape 314"/>
          <p:cNvCxnSpPr>
            <a:stCxn id="309" idx="0"/>
            <a:endCxn id="308" idx="3"/>
          </p:cNvCxnSpPr>
          <p:nvPr/>
        </p:nvCxnSpPr>
        <p:spPr>
          <a:xfrm rot="10800000" flipH="1">
            <a:off x="4647075" y="1322925"/>
            <a:ext cx="317700" cy="79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15" name="Shape 315"/>
          <p:cNvCxnSpPr>
            <a:stCxn id="311" idx="0"/>
            <a:endCxn id="308" idx="5"/>
          </p:cNvCxnSpPr>
          <p:nvPr/>
        </p:nvCxnSpPr>
        <p:spPr>
          <a:xfrm rot="10800000">
            <a:off x="5604450" y="1322800"/>
            <a:ext cx="365100" cy="81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16" name="Shape 316"/>
          <p:cNvCxnSpPr>
            <a:stCxn id="317" idx="6"/>
            <a:endCxn id="318" idx="2"/>
          </p:cNvCxnSpPr>
          <p:nvPr/>
        </p:nvCxnSpPr>
        <p:spPr>
          <a:xfrm rot="10800000" flipH="1">
            <a:off x="3191200" y="3766025"/>
            <a:ext cx="838500" cy="30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317" name="Shape 317"/>
          <p:cNvSpPr/>
          <p:nvPr/>
        </p:nvSpPr>
        <p:spPr>
          <a:xfrm>
            <a:off x="2310400" y="3628325"/>
            <a:ext cx="880800" cy="8808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UC Berkeley</a:t>
            </a:r>
            <a:endParaRPr sz="800"/>
          </a:p>
        </p:txBody>
      </p:sp>
      <p:sp>
        <p:nvSpPr>
          <p:cNvPr id="318" name="Shape 318"/>
          <p:cNvSpPr/>
          <p:nvPr/>
        </p:nvSpPr>
        <p:spPr>
          <a:xfrm>
            <a:off x="4029788" y="3337425"/>
            <a:ext cx="857100" cy="85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Spanish</a:t>
            </a:r>
            <a:endParaRPr sz="800"/>
          </a:p>
        </p:txBody>
      </p:sp>
      <p:sp>
        <p:nvSpPr>
          <p:cNvPr id="319" name="Shape 319"/>
          <p:cNvSpPr/>
          <p:nvPr/>
        </p:nvSpPr>
        <p:spPr>
          <a:xfrm>
            <a:off x="2345950" y="135075"/>
            <a:ext cx="809700" cy="80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Food</a:t>
            </a:r>
            <a:endParaRPr sz="800"/>
          </a:p>
        </p:txBody>
      </p:sp>
      <p:sp>
        <p:nvSpPr>
          <p:cNvPr id="320" name="Shape 320"/>
          <p:cNvSpPr/>
          <p:nvPr/>
        </p:nvSpPr>
        <p:spPr>
          <a:xfrm>
            <a:off x="6409400" y="912650"/>
            <a:ext cx="929700" cy="92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University of Bergen</a:t>
            </a:r>
            <a:endParaRPr sz="800"/>
          </a:p>
        </p:txBody>
      </p:sp>
      <p:sp>
        <p:nvSpPr>
          <p:cNvPr id="321" name="Shape 321"/>
          <p:cNvSpPr/>
          <p:nvPr/>
        </p:nvSpPr>
        <p:spPr>
          <a:xfrm>
            <a:off x="5536125" y="413115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Sather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Grant</a:t>
            </a:r>
            <a:endParaRPr sz="800"/>
          </a:p>
        </p:txBody>
      </p:sp>
      <p:sp>
        <p:nvSpPr>
          <p:cNvPr id="322" name="Shape 322"/>
          <p:cNvSpPr/>
          <p:nvPr/>
        </p:nvSpPr>
        <p:spPr>
          <a:xfrm>
            <a:off x="476075" y="1735425"/>
            <a:ext cx="904800" cy="904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Greg</a:t>
            </a:r>
            <a:endParaRPr sz="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Niemeyer</a:t>
            </a:r>
            <a:endParaRPr sz="800"/>
          </a:p>
        </p:txBody>
      </p:sp>
      <p:sp>
        <p:nvSpPr>
          <p:cNvPr id="323" name="Shape 323"/>
          <p:cNvSpPr/>
          <p:nvPr/>
        </p:nvSpPr>
        <p:spPr>
          <a:xfrm>
            <a:off x="3126213" y="2729738"/>
            <a:ext cx="857100" cy="857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New Media</a:t>
            </a:r>
            <a:endParaRPr sz="800"/>
          </a:p>
        </p:txBody>
      </p:sp>
      <p:cxnSp>
        <p:nvCxnSpPr>
          <p:cNvPr id="324" name="Shape 324"/>
          <p:cNvCxnSpPr>
            <a:stCxn id="319" idx="5"/>
            <a:endCxn id="310" idx="1"/>
          </p:cNvCxnSpPr>
          <p:nvPr/>
        </p:nvCxnSpPr>
        <p:spPr>
          <a:xfrm>
            <a:off x="3037072" y="826197"/>
            <a:ext cx="3708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25" name="Shape 325"/>
          <p:cNvCxnSpPr>
            <a:stCxn id="319" idx="3"/>
            <a:endCxn id="322" idx="0"/>
          </p:cNvCxnSpPr>
          <p:nvPr/>
        </p:nvCxnSpPr>
        <p:spPr>
          <a:xfrm flipH="1">
            <a:off x="928528" y="826197"/>
            <a:ext cx="1536000" cy="9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26" name="Shape 326"/>
          <p:cNvCxnSpPr>
            <a:stCxn id="322" idx="4"/>
            <a:endCxn id="317" idx="1"/>
          </p:cNvCxnSpPr>
          <p:nvPr/>
        </p:nvCxnSpPr>
        <p:spPr>
          <a:xfrm>
            <a:off x="928475" y="2640225"/>
            <a:ext cx="1510800" cy="111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27" name="Shape 327"/>
          <p:cNvCxnSpPr>
            <a:stCxn id="328" idx="6"/>
          </p:cNvCxnSpPr>
          <p:nvPr/>
        </p:nvCxnSpPr>
        <p:spPr>
          <a:xfrm rot="10800000" flipH="1">
            <a:off x="2782338" y="1833750"/>
            <a:ext cx="508500" cy="28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29" name="Shape 329"/>
          <p:cNvCxnSpPr>
            <a:stCxn id="317" idx="7"/>
            <a:endCxn id="323" idx="3"/>
          </p:cNvCxnSpPr>
          <p:nvPr/>
        </p:nvCxnSpPr>
        <p:spPr>
          <a:xfrm rot="10800000" flipH="1">
            <a:off x="3062210" y="3461215"/>
            <a:ext cx="189600" cy="29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30" name="Shape 330"/>
          <p:cNvCxnSpPr>
            <a:stCxn id="319" idx="6"/>
          </p:cNvCxnSpPr>
          <p:nvPr/>
        </p:nvCxnSpPr>
        <p:spPr>
          <a:xfrm>
            <a:off x="3155650" y="539925"/>
            <a:ext cx="1709100" cy="27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31" name="Shape 331"/>
          <p:cNvCxnSpPr>
            <a:stCxn id="323" idx="0"/>
          </p:cNvCxnSpPr>
          <p:nvPr/>
        </p:nvCxnSpPr>
        <p:spPr>
          <a:xfrm rot="10800000" flipH="1">
            <a:off x="3554763" y="2117438"/>
            <a:ext cx="28200" cy="6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32" name="Shape 332"/>
          <p:cNvCxnSpPr>
            <a:stCxn id="309" idx="6"/>
            <a:endCxn id="311" idx="2"/>
          </p:cNvCxnSpPr>
          <p:nvPr/>
        </p:nvCxnSpPr>
        <p:spPr>
          <a:xfrm rot="10800000" flipH="1">
            <a:off x="5051925" y="2500875"/>
            <a:ext cx="552600" cy="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3" name="Shape 333"/>
          <p:cNvCxnSpPr>
            <a:stCxn id="317" idx="5"/>
            <a:endCxn id="321" idx="2"/>
          </p:cNvCxnSpPr>
          <p:nvPr/>
        </p:nvCxnSpPr>
        <p:spPr>
          <a:xfrm>
            <a:off x="3062210" y="4380135"/>
            <a:ext cx="2473800" cy="11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34" name="Shape 334"/>
          <p:cNvCxnSpPr>
            <a:stCxn id="335" idx="0"/>
            <a:endCxn id="336" idx="4"/>
          </p:cNvCxnSpPr>
          <p:nvPr/>
        </p:nvCxnSpPr>
        <p:spPr>
          <a:xfrm rot="10800000" flipH="1">
            <a:off x="7220425" y="3150700"/>
            <a:ext cx="289200" cy="5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7" name="Shape 337"/>
          <p:cNvCxnSpPr>
            <a:stCxn id="309" idx="5"/>
            <a:endCxn id="321" idx="1"/>
          </p:cNvCxnSpPr>
          <p:nvPr/>
        </p:nvCxnSpPr>
        <p:spPr>
          <a:xfrm>
            <a:off x="4933347" y="2811747"/>
            <a:ext cx="709800" cy="142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38" name="Shape 338"/>
          <p:cNvCxnSpPr>
            <a:stCxn id="308" idx="6"/>
            <a:endCxn id="320" idx="1"/>
          </p:cNvCxnSpPr>
          <p:nvPr/>
        </p:nvCxnSpPr>
        <p:spPr>
          <a:xfrm>
            <a:off x="5737000" y="1003050"/>
            <a:ext cx="808500" cy="4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36" name="Shape 336"/>
          <p:cNvSpPr/>
          <p:nvPr/>
        </p:nvSpPr>
        <p:spPr>
          <a:xfrm>
            <a:off x="7099975" y="2331300"/>
            <a:ext cx="819300" cy="819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Norway</a:t>
            </a:r>
            <a:endParaRPr sz="800"/>
          </a:p>
        </p:txBody>
      </p:sp>
      <p:cxnSp>
        <p:nvCxnSpPr>
          <p:cNvPr id="339" name="Shape 339"/>
          <p:cNvCxnSpPr>
            <a:stCxn id="320" idx="5"/>
            <a:endCxn id="336" idx="0"/>
          </p:cNvCxnSpPr>
          <p:nvPr/>
        </p:nvCxnSpPr>
        <p:spPr>
          <a:xfrm>
            <a:off x="7202949" y="1706199"/>
            <a:ext cx="306600" cy="6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0" name="Shape 340"/>
          <p:cNvCxnSpPr>
            <a:stCxn id="311" idx="7"/>
            <a:endCxn id="320" idx="3"/>
          </p:cNvCxnSpPr>
          <p:nvPr/>
        </p:nvCxnSpPr>
        <p:spPr>
          <a:xfrm rot="10800000" flipH="1">
            <a:off x="6227715" y="1706335"/>
            <a:ext cx="317700" cy="5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1" name="Shape 341"/>
          <p:cNvCxnSpPr>
            <a:stCxn id="311" idx="6"/>
            <a:endCxn id="336" idx="2"/>
          </p:cNvCxnSpPr>
          <p:nvPr/>
        </p:nvCxnSpPr>
        <p:spPr>
          <a:xfrm>
            <a:off x="6334650" y="2500900"/>
            <a:ext cx="765300" cy="2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2" name="Shape 342"/>
          <p:cNvCxnSpPr>
            <a:stCxn id="311" idx="4"/>
            <a:endCxn id="321" idx="0"/>
          </p:cNvCxnSpPr>
          <p:nvPr/>
        </p:nvCxnSpPr>
        <p:spPr>
          <a:xfrm flipH="1">
            <a:off x="5901150" y="2866000"/>
            <a:ext cx="68400" cy="126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3" name="Shape 343"/>
          <p:cNvCxnSpPr>
            <a:stCxn id="309" idx="4"/>
            <a:endCxn id="318" idx="0"/>
          </p:cNvCxnSpPr>
          <p:nvPr/>
        </p:nvCxnSpPr>
        <p:spPr>
          <a:xfrm flipH="1">
            <a:off x="4458375" y="2930325"/>
            <a:ext cx="188700" cy="4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44" name="Shape 344"/>
          <p:cNvCxnSpPr>
            <a:stCxn id="309" idx="3"/>
            <a:endCxn id="323" idx="7"/>
          </p:cNvCxnSpPr>
          <p:nvPr/>
        </p:nvCxnSpPr>
        <p:spPr>
          <a:xfrm flipH="1">
            <a:off x="3857703" y="2811747"/>
            <a:ext cx="503100" cy="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328" name="Shape 328"/>
          <p:cNvSpPr/>
          <p:nvPr/>
        </p:nvSpPr>
        <p:spPr>
          <a:xfrm>
            <a:off x="1877538" y="1663050"/>
            <a:ext cx="904800" cy="904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Director</a:t>
            </a:r>
            <a:endParaRPr sz="800"/>
          </a:p>
        </p:txBody>
      </p:sp>
      <p:cxnSp>
        <p:nvCxnSpPr>
          <p:cNvPr id="345" name="Shape 345"/>
          <p:cNvCxnSpPr>
            <a:stCxn id="322" idx="6"/>
            <a:endCxn id="328" idx="2"/>
          </p:cNvCxnSpPr>
          <p:nvPr/>
        </p:nvCxnSpPr>
        <p:spPr>
          <a:xfrm rot="10800000" flipH="1">
            <a:off x="1380875" y="2115525"/>
            <a:ext cx="496800" cy="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6" name="Shape 346"/>
          <p:cNvCxnSpPr>
            <a:stCxn id="328" idx="4"/>
            <a:endCxn id="317" idx="0"/>
          </p:cNvCxnSpPr>
          <p:nvPr/>
        </p:nvCxnSpPr>
        <p:spPr>
          <a:xfrm>
            <a:off x="2329938" y="2567850"/>
            <a:ext cx="420900" cy="106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335" name="Shape 335"/>
          <p:cNvSpPr/>
          <p:nvPr/>
        </p:nvSpPr>
        <p:spPr>
          <a:xfrm>
            <a:off x="6855325" y="36787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PederSather</a:t>
            </a:r>
            <a:endParaRPr sz="800"/>
          </a:p>
        </p:txBody>
      </p:sp>
      <p:cxnSp>
        <p:nvCxnSpPr>
          <p:cNvPr id="347" name="Shape 347"/>
          <p:cNvCxnSpPr>
            <a:stCxn id="321" idx="6"/>
            <a:endCxn id="335" idx="2"/>
          </p:cNvCxnSpPr>
          <p:nvPr/>
        </p:nvCxnSpPr>
        <p:spPr>
          <a:xfrm rot="10800000" flipH="1">
            <a:off x="6266325" y="4043850"/>
            <a:ext cx="588900" cy="4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8" name="Shape 348"/>
          <p:cNvCxnSpPr>
            <a:stCxn id="319" idx="4"/>
            <a:endCxn id="328" idx="0"/>
          </p:cNvCxnSpPr>
          <p:nvPr/>
        </p:nvCxnSpPr>
        <p:spPr>
          <a:xfrm flipH="1">
            <a:off x="2329900" y="944775"/>
            <a:ext cx="420900" cy="7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274320" y="154305"/>
            <a:ext cx="8595300" cy="4629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Media is Media Innovation</a:t>
            </a: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274320" y="925830"/>
            <a:ext cx="8595300" cy="27774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Cultural impact of new media on human experiences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Physical and physiological impact of new media</a:t>
            </a:r>
            <a:endParaRPr sz="24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Data culture, empowerment vs. disemancipation 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Network aesthetics, network perspective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Ethical and moral issues (drones, bioengineering, privacy)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New media literacy (civic culture, SOPA, PIPA)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Media innovation (Tools over content)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Dissemination through practice, publication and education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Fabrication methods (makerspace)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Logic and the incompu (Parisi)</a:t>
            </a:r>
            <a:endParaRPr sz="2400"/>
          </a:p>
        </p:txBody>
      </p:sp>
      <p:sp>
        <p:nvSpPr>
          <p:cNvPr id="355" name="Shape 355"/>
          <p:cNvSpPr/>
          <p:nvPr/>
        </p:nvSpPr>
        <p:spPr>
          <a:xfrm>
            <a:off x="8012513" y="248488"/>
            <a:ext cx="857100" cy="857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New Media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470250" y="136725"/>
            <a:ext cx="2316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BCNM structure</a:t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4832200" y="550650"/>
            <a:ext cx="904800" cy="90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Scott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Rettberg</a:t>
            </a:r>
            <a:endParaRPr sz="800"/>
          </a:p>
        </p:txBody>
      </p:sp>
      <p:sp>
        <p:nvSpPr>
          <p:cNvPr id="362" name="Shape 362"/>
          <p:cNvSpPr/>
          <p:nvPr/>
        </p:nvSpPr>
        <p:spPr>
          <a:xfrm>
            <a:off x="4242225" y="2120625"/>
            <a:ext cx="809700" cy="8097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Alex Saum Pascual</a:t>
            </a:r>
            <a:endParaRPr sz="800"/>
          </a:p>
        </p:txBody>
      </p:sp>
      <p:sp>
        <p:nvSpPr>
          <p:cNvPr id="363" name="Shape 363"/>
          <p:cNvSpPr/>
          <p:nvPr/>
        </p:nvSpPr>
        <p:spPr>
          <a:xfrm>
            <a:off x="3279000" y="1239900"/>
            <a:ext cx="880800" cy="880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BCNM</a:t>
            </a:r>
            <a:endParaRPr sz="800"/>
          </a:p>
        </p:txBody>
      </p:sp>
      <p:sp>
        <p:nvSpPr>
          <p:cNvPr id="364" name="Shape 364"/>
          <p:cNvSpPr/>
          <p:nvPr/>
        </p:nvSpPr>
        <p:spPr>
          <a:xfrm>
            <a:off x="5604450" y="21358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eLit</a:t>
            </a:r>
            <a:endParaRPr sz="800"/>
          </a:p>
        </p:txBody>
      </p:sp>
      <p:cxnSp>
        <p:nvCxnSpPr>
          <p:cNvPr id="365" name="Shape 365"/>
          <p:cNvCxnSpPr>
            <a:stCxn id="361" idx="2"/>
            <a:endCxn id="363" idx="7"/>
          </p:cNvCxnSpPr>
          <p:nvPr/>
        </p:nvCxnSpPr>
        <p:spPr>
          <a:xfrm flipH="1">
            <a:off x="4030900" y="1003050"/>
            <a:ext cx="8013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66" name="Shape 366"/>
          <p:cNvCxnSpPr>
            <a:stCxn id="363" idx="5"/>
            <a:endCxn id="362" idx="1"/>
          </p:cNvCxnSpPr>
          <p:nvPr/>
        </p:nvCxnSpPr>
        <p:spPr>
          <a:xfrm>
            <a:off x="4030810" y="1991710"/>
            <a:ext cx="330000" cy="2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67" name="Shape 367"/>
          <p:cNvCxnSpPr>
            <a:stCxn id="362" idx="0"/>
            <a:endCxn id="361" idx="3"/>
          </p:cNvCxnSpPr>
          <p:nvPr/>
        </p:nvCxnSpPr>
        <p:spPr>
          <a:xfrm rot="10800000" flipH="1">
            <a:off x="4647075" y="1322925"/>
            <a:ext cx="317700" cy="79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68" name="Shape 368"/>
          <p:cNvCxnSpPr>
            <a:stCxn id="364" idx="0"/>
            <a:endCxn id="361" idx="5"/>
          </p:cNvCxnSpPr>
          <p:nvPr/>
        </p:nvCxnSpPr>
        <p:spPr>
          <a:xfrm rot="10800000">
            <a:off x="5604450" y="1322800"/>
            <a:ext cx="365100" cy="81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69" name="Shape 369"/>
          <p:cNvCxnSpPr>
            <a:stCxn id="370" idx="6"/>
            <a:endCxn id="371" idx="2"/>
          </p:cNvCxnSpPr>
          <p:nvPr/>
        </p:nvCxnSpPr>
        <p:spPr>
          <a:xfrm rot="10800000" flipH="1">
            <a:off x="3191200" y="3766025"/>
            <a:ext cx="838500" cy="30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370" name="Shape 370"/>
          <p:cNvSpPr/>
          <p:nvPr/>
        </p:nvSpPr>
        <p:spPr>
          <a:xfrm>
            <a:off x="2310400" y="3628325"/>
            <a:ext cx="880800" cy="8808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UC Berkeley</a:t>
            </a:r>
            <a:endParaRPr sz="800"/>
          </a:p>
        </p:txBody>
      </p:sp>
      <p:sp>
        <p:nvSpPr>
          <p:cNvPr id="371" name="Shape 371"/>
          <p:cNvSpPr/>
          <p:nvPr/>
        </p:nvSpPr>
        <p:spPr>
          <a:xfrm>
            <a:off x="4029788" y="3337425"/>
            <a:ext cx="857100" cy="85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Spanish</a:t>
            </a:r>
            <a:endParaRPr sz="800"/>
          </a:p>
        </p:txBody>
      </p:sp>
      <p:sp>
        <p:nvSpPr>
          <p:cNvPr id="372" name="Shape 372"/>
          <p:cNvSpPr/>
          <p:nvPr/>
        </p:nvSpPr>
        <p:spPr>
          <a:xfrm>
            <a:off x="2345950" y="135075"/>
            <a:ext cx="809700" cy="80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Food</a:t>
            </a:r>
            <a:endParaRPr sz="800"/>
          </a:p>
        </p:txBody>
      </p:sp>
      <p:sp>
        <p:nvSpPr>
          <p:cNvPr id="373" name="Shape 373"/>
          <p:cNvSpPr/>
          <p:nvPr/>
        </p:nvSpPr>
        <p:spPr>
          <a:xfrm>
            <a:off x="6409400" y="912650"/>
            <a:ext cx="929700" cy="92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University of Bergen</a:t>
            </a:r>
            <a:endParaRPr sz="800"/>
          </a:p>
        </p:txBody>
      </p:sp>
      <p:sp>
        <p:nvSpPr>
          <p:cNvPr id="374" name="Shape 374"/>
          <p:cNvSpPr/>
          <p:nvPr/>
        </p:nvSpPr>
        <p:spPr>
          <a:xfrm>
            <a:off x="5536125" y="413115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Sather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Grant</a:t>
            </a:r>
            <a:endParaRPr sz="800"/>
          </a:p>
        </p:txBody>
      </p:sp>
      <p:sp>
        <p:nvSpPr>
          <p:cNvPr id="375" name="Shape 375"/>
          <p:cNvSpPr/>
          <p:nvPr/>
        </p:nvSpPr>
        <p:spPr>
          <a:xfrm>
            <a:off x="476075" y="1735425"/>
            <a:ext cx="904800" cy="9048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Greg</a:t>
            </a:r>
            <a:endParaRPr sz="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Niemeyer</a:t>
            </a:r>
            <a:endParaRPr sz="800"/>
          </a:p>
        </p:txBody>
      </p:sp>
      <p:sp>
        <p:nvSpPr>
          <p:cNvPr id="376" name="Shape 376"/>
          <p:cNvSpPr/>
          <p:nvPr/>
        </p:nvSpPr>
        <p:spPr>
          <a:xfrm>
            <a:off x="3126213" y="2729738"/>
            <a:ext cx="857100" cy="8571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New Media</a:t>
            </a:r>
            <a:endParaRPr sz="800"/>
          </a:p>
        </p:txBody>
      </p:sp>
      <p:cxnSp>
        <p:nvCxnSpPr>
          <p:cNvPr id="377" name="Shape 377"/>
          <p:cNvCxnSpPr>
            <a:stCxn id="372" idx="5"/>
            <a:endCxn id="363" idx="1"/>
          </p:cNvCxnSpPr>
          <p:nvPr/>
        </p:nvCxnSpPr>
        <p:spPr>
          <a:xfrm>
            <a:off x="3037072" y="826197"/>
            <a:ext cx="3708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78" name="Shape 378"/>
          <p:cNvCxnSpPr>
            <a:stCxn id="372" idx="3"/>
            <a:endCxn id="375" idx="0"/>
          </p:cNvCxnSpPr>
          <p:nvPr/>
        </p:nvCxnSpPr>
        <p:spPr>
          <a:xfrm flipH="1">
            <a:off x="928528" y="826197"/>
            <a:ext cx="1536000" cy="9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79" name="Shape 379"/>
          <p:cNvCxnSpPr>
            <a:stCxn id="375" idx="4"/>
            <a:endCxn id="370" idx="1"/>
          </p:cNvCxnSpPr>
          <p:nvPr/>
        </p:nvCxnSpPr>
        <p:spPr>
          <a:xfrm>
            <a:off x="928475" y="2640225"/>
            <a:ext cx="1510800" cy="111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80" name="Shape 380"/>
          <p:cNvCxnSpPr>
            <a:stCxn id="381" idx="6"/>
          </p:cNvCxnSpPr>
          <p:nvPr/>
        </p:nvCxnSpPr>
        <p:spPr>
          <a:xfrm rot="10800000" flipH="1">
            <a:off x="2782338" y="1833750"/>
            <a:ext cx="508500" cy="28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82" name="Shape 382"/>
          <p:cNvCxnSpPr>
            <a:stCxn id="370" idx="7"/>
            <a:endCxn id="376" idx="3"/>
          </p:cNvCxnSpPr>
          <p:nvPr/>
        </p:nvCxnSpPr>
        <p:spPr>
          <a:xfrm rot="10800000" flipH="1">
            <a:off x="3062210" y="3461215"/>
            <a:ext cx="189600" cy="29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83" name="Shape 383"/>
          <p:cNvCxnSpPr>
            <a:stCxn id="372" idx="6"/>
          </p:cNvCxnSpPr>
          <p:nvPr/>
        </p:nvCxnSpPr>
        <p:spPr>
          <a:xfrm>
            <a:off x="3155650" y="539925"/>
            <a:ext cx="1709100" cy="27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84" name="Shape 384"/>
          <p:cNvCxnSpPr>
            <a:stCxn id="376" idx="0"/>
          </p:cNvCxnSpPr>
          <p:nvPr/>
        </p:nvCxnSpPr>
        <p:spPr>
          <a:xfrm rot="10800000" flipH="1">
            <a:off x="3554763" y="2117438"/>
            <a:ext cx="28200" cy="6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85" name="Shape 385"/>
          <p:cNvCxnSpPr>
            <a:stCxn id="362" idx="6"/>
            <a:endCxn id="364" idx="2"/>
          </p:cNvCxnSpPr>
          <p:nvPr/>
        </p:nvCxnSpPr>
        <p:spPr>
          <a:xfrm rot="10800000" flipH="1">
            <a:off x="5051925" y="2500875"/>
            <a:ext cx="552600" cy="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6" name="Shape 386"/>
          <p:cNvCxnSpPr>
            <a:stCxn id="370" idx="5"/>
            <a:endCxn id="374" idx="2"/>
          </p:cNvCxnSpPr>
          <p:nvPr/>
        </p:nvCxnSpPr>
        <p:spPr>
          <a:xfrm>
            <a:off x="3062210" y="4380135"/>
            <a:ext cx="2473800" cy="11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87" name="Shape 387"/>
          <p:cNvCxnSpPr>
            <a:stCxn id="388" idx="0"/>
            <a:endCxn id="389" idx="4"/>
          </p:cNvCxnSpPr>
          <p:nvPr/>
        </p:nvCxnSpPr>
        <p:spPr>
          <a:xfrm rot="10800000" flipH="1">
            <a:off x="7220425" y="3150700"/>
            <a:ext cx="289200" cy="5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0" name="Shape 390"/>
          <p:cNvCxnSpPr>
            <a:stCxn id="362" idx="5"/>
            <a:endCxn id="374" idx="1"/>
          </p:cNvCxnSpPr>
          <p:nvPr/>
        </p:nvCxnSpPr>
        <p:spPr>
          <a:xfrm>
            <a:off x="4933347" y="2811747"/>
            <a:ext cx="709800" cy="142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1" name="Shape 391"/>
          <p:cNvCxnSpPr>
            <a:stCxn id="361" idx="6"/>
            <a:endCxn id="373" idx="1"/>
          </p:cNvCxnSpPr>
          <p:nvPr/>
        </p:nvCxnSpPr>
        <p:spPr>
          <a:xfrm>
            <a:off x="5737000" y="1003050"/>
            <a:ext cx="808500" cy="4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89" name="Shape 389"/>
          <p:cNvSpPr/>
          <p:nvPr/>
        </p:nvSpPr>
        <p:spPr>
          <a:xfrm>
            <a:off x="7099975" y="2331300"/>
            <a:ext cx="819300" cy="819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Norway</a:t>
            </a:r>
            <a:endParaRPr sz="800"/>
          </a:p>
        </p:txBody>
      </p:sp>
      <p:cxnSp>
        <p:nvCxnSpPr>
          <p:cNvPr id="392" name="Shape 392"/>
          <p:cNvCxnSpPr>
            <a:stCxn id="373" idx="5"/>
            <a:endCxn id="389" idx="0"/>
          </p:cNvCxnSpPr>
          <p:nvPr/>
        </p:nvCxnSpPr>
        <p:spPr>
          <a:xfrm>
            <a:off x="7202949" y="1706199"/>
            <a:ext cx="306600" cy="6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3" name="Shape 393"/>
          <p:cNvCxnSpPr>
            <a:stCxn id="364" idx="7"/>
            <a:endCxn id="373" idx="3"/>
          </p:cNvCxnSpPr>
          <p:nvPr/>
        </p:nvCxnSpPr>
        <p:spPr>
          <a:xfrm rot="10800000" flipH="1">
            <a:off x="6227715" y="1706335"/>
            <a:ext cx="317700" cy="5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4" name="Shape 394"/>
          <p:cNvCxnSpPr>
            <a:stCxn id="364" idx="6"/>
            <a:endCxn id="389" idx="2"/>
          </p:cNvCxnSpPr>
          <p:nvPr/>
        </p:nvCxnSpPr>
        <p:spPr>
          <a:xfrm>
            <a:off x="6334650" y="2500900"/>
            <a:ext cx="765300" cy="2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5" name="Shape 395"/>
          <p:cNvCxnSpPr>
            <a:stCxn id="364" idx="4"/>
            <a:endCxn id="374" idx="0"/>
          </p:cNvCxnSpPr>
          <p:nvPr/>
        </p:nvCxnSpPr>
        <p:spPr>
          <a:xfrm flipH="1">
            <a:off x="5901150" y="2866000"/>
            <a:ext cx="68400" cy="126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6" name="Shape 396"/>
          <p:cNvCxnSpPr>
            <a:stCxn id="362" idx="4"/>
            <a:endCxn id="371" idx="0"/>
          </p:cNvCxnSpPr>
          <p:nvPr/>
        </p:nvCxnSpPr>
        <p:spPr>
          <a:xfrm flipH="1">
            <a:off x="4458375" y="2930325"/>
            <a:ext cx="188700" cy="4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97" name="Shape 397"/>
          <p:cNvCxnSpPr>
            <a:stCxn id="362" idx="3"/>
            <a:endCxn id="376" idx="7"/>
          </p:cNvCxnSpPr>
          <p:nvPr/>
        </p:nvCxnSpPr>
        <p:spPr>
          <a:xfrm flipH="1">
            <a:off x="3857703" y="2811747"/>
            <a:ext cx="503100" cy="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381" name="Shape 381"/>
          <p:cNvSpPr/>
          <p:nvPr/>
        </p:nvSpPr>
        <p:spPr>
          <a:xfrm>
            <a:off x="1877538" y="1663050"/>
            <a:ext cx="904800" cy="904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Director</a:t>
            </a:r>
            <a:endParaRPr sz="800"/>
          </a:p>
        </p:txBody>
      </p:sp>
      <p:cxnSp>
        <p:nvCxnSpPr>
          <p:cNvPr id="398" name="Shape 398"/>
          <p:cNvCxnSpPr>
            <a:stCxn id="375" idx="6"/>
            <a:endCxn id="381" idx="2"/>
          </p:cNvCxnSpPr>
          <p:nvPr/>
        </p:nvCxnSpPr>
        <p:spPr>
          <a:xfrm rot="10800000" flipH="1">
            <a:off x="1380875" y="2115525"/>
            <a:ext cx="496800" cy="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9" name="Shape 399"/>
          <p:cNvCxnSpPr>
            <a:stCxn id="381" idx="4"/>
            <a:endCxn id="370" idx="0"/>
          </p:cNvCxnSpPr>
          <p:nvPr/>
        </p:nvCxnSpPr>
        <p:spPr>
          <a:xfrm>
            <a:off x="2329938" y="2567850"/>
            <a:ext cx="420900" cy="106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388" name="Shape 388"/>
          <p:cNvSpPr/>
          <p:nvPr/>
        </p:nvSpPr>
        <p:spPr>
          <a:xfrm>
            <a:off x="6855325" y="36787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PederSather</a:t>
            </a:r>
            <a:endParaRPr sz="800"/>
          </a:p>
        </p:txBody>
      </p:sp>
      <p:cxnSp>
        <p:nvCxnSpPr>
          <p:cNvPr id="400" name="Shape 400"/>
          <p:cNvCxnSpPr>
            <a:stCxn id="374" idx="6"/>
            <a:endCxn id="388" idx="2"/>
          </p:cNvCxnSpPr>
          <p:nvPr/>
        </p:nvCxnSpPr>
        <p:spPr>
          <a:xfrm rot="10800000" flipH="1">
            <a:off x="6266325" y="4043850"/>
            <a:ext cx="588900" cy="4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01" name="Shape 401"/>
          <p:cNvCxnSpPr>
            <a:stCxn id="372" idx="4"/>
            <a:endCxn id="381" idx="0"/>
          </p:cNvCxnSpPr>
          <p:nvPr/>
        </p:nvCxnSpPr>
        <p:spPr>
          <a:xfrm flipH="1">
            <a:off x="2329900" y="944775"/>
            <a:ext cx="420900" cy="7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Shape 40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362" y="89037"/>
            <a:ext cx="6925277" cy="496542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470250" y="4218200"/>
            <a:ext cx="2316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gregniemeyer.com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470250" y="136725"/>
            <a:ext cx="2316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Onwards to me </a:t>
            </a: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4832200" y="550650"/>
            <a:ext cx="904800" cy="9048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Scott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Rettberg</a:t>
            </a:r>
            <a:endParaRPr sz="800"/>
          </a:p>
        </p:txBody>
      </p:sp>
      <p:sp>
        <p:nvSpPr>
          <p:cNvPr id="414" name="Shape 414"/>
          <p:cNvSpPr/>
          <p:nvPr/>
        </p:nvSpPr>
        <p:spPr>
          <a:xfrm>
            <a:off x="4242225" y="2120625"/>
            <a:ext cx="809700" cy="8097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Alex Saum Pascual</a:t>
            </a:r>
            <a:endParaRPr sz="800"/>
          </a:p>
        </p:txBody>
      </p:sp>
      <p:sp>
        <p:nvSpPr>
          <p:cNvPr id="415" name="Shape 415"/>
          <p:cNvSpPr/>
          <p:nvPr/>
        </p:nvSpPr>
        <p:spPr>
          <a:xfrm>
            <a:off x="3279000" y="1239900"/>
            <a:ext cx="880800" cy="8808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BCNM</a:t>
            </a:r>
            <a:endParaRPr sz="800"/>
          </a:p>
        </p:txBody>
      </p:sp>
      <p:sp>
        <p:nvSpPr>
          <p:cNvPr id="416" name="Shape 416"/>
          <p:cNvSpPr/>
          <p:nvPr/>
        </p:nvSpPr>
        <p:spPr>
          <a:xfrm>
            <a:off x="5604450" y="21358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eLit</a:t>
            </a:r>
            <a:endParaRPr sz="800"/>
          </a:p>
        </p:txBody>
      </p:sp>
      <p:cxnSp>
        <p:nvCxnSpPr>
          <p:cNvPr id="417" name="Shape 417"/>
          <p:cNvCxnSpPr>
            <a:stCxn id="413" idx="2"/>
            <a:endCxn id="415" idx="7"/>
          </p:cNvCxnSpPr>
          <p:nvPr/>
        </p:nvCxnSpPr>
        <p:spPr>
          <a:xfrm flipH="1">
            <a:off x="4030900" y="1003050"/>
            <a:ext cx="8013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18" name="Shape 418"/>
          <p:cNvCxnSpPr>
            <a:stCxn id="415" idx="5"/>
            <a:endCxn id="414" idx="1"/>
          </p:cNvCxnSpPr>
          <p:nvPr/>
        </p:nvCxnSpPr>
        <p:spPr>
          <a:xfrm>
            <a:off x="4030810" y="1991710"/>
            <a:ext cx="330000" cy="2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19" name="Shape 419"/>
          <p:cNvCxnSpPr>
            <a:stCxn id="414" idx="0"/>
            <a:endCxn id="413" idx="3"/>
          </p:cNvCxnSpPr>
          <p:nvPr/>
        </p:nvCxnSpPr>
        <p:spPr>
          <a:xfrm rot="10800000" flipH="1">
            <a:off x="4647075" y="1322925"/>
            <a:ext cx="317700" cy="79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20" name="Shape 420"/>
          <p:cNvCxnSpPr>
            <a:stCxn id="416" idx="0"/>
            <a:endCxn id="413" idx="5"/>
          </p:cNvCxnSpPr>
          <p:nvPr/>
        </p:nvCxnSpPr>
        <p:spPr>
          <a:xfrm rot="10800000">
            <a:off x="5604450" y="1322800"/>
            <a:ext cx="365100" cy="81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21" name="Shape 421"/>
          <p:cNvCxnSpPr>
            <a:stCxn id="422" idx="6"/>
            <a:endCxn id="423" idx="2"/>
          </p:cNvCxnSpPr>
          <p:nvPr/>
        </p:nvCxnSpPr>
        <p:spPr>
          <a:xfrm rot="10800000" flipH="1">
            <a:off x="3191200" y="3766025"/>
            <a:ext cx="838500" cy="30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22" name="Shape 422"/>
          <p:cNvSpPr/>
          <p:nvPr/>
        </p:nvSpPr>
        <p:spPr>
          <a:xfrm>
            <a:off x="2310400" y="3628325"/>
            <a:ext cx="880800" cy="8808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UC Berkeley</a:t>
            </a:r>
            <a:endParaRPr sz="800"/>
          </a:p>
        </p:txBody>
      </p:sp>
      <p:sp>
        <p:nvSpPr>
          <p:cNvPr id="423" name="Shape 423"/>
          <p:cNvSpPr/>
          <p:nvPr/>
        </p:nvSpPr>
        <p:spPr>
          <a:xfrm>
            <a:off x="4029788" y="3337425"/>
            <a:ext cx="857100" cy="85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Spanish</a:t>
            </a:r>
            <a:endParaRPr sz="800"/>
          </a:p>
        </p:txBody>
      </p:sp>
      <p:sp>
        <p:nvSpPr>
          <p:cNvPr id="424" name="Shape 424"/>
          <p:cNvSpPr/>
          <p:nvPr/>
        </p:nvSpPr>
        <p:spPr>
          <a:xfrm>
            <a:off x="2345950" y="135075"/>
            <a:ext cx="809700" cy="80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Food</a:t>
            </a:r>
            <a:endParaRPr sz="800"/>
          </a:p>
        </p:txBody>
      </p:sp>
      <p:sp>
        <p:nvSpPr>
          <p:cNvPr id="425" name="Shape 425"/>
          <p:cNvSpPr/>
          <p:nvPr/>
        </p:nvSpPr>
        <p:spPr>
          <a:xfrm>
            <a:off x="6409400" y="912650"/>
            <a:ext cx="929700" cy="92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University of Bergen</a:t>
            </a:r>
            <a:endParaRPr sz="800"/>
          </a:p>
        </p:txBody>
      </p:sp>
      <p:sp>
        <p:nvSpPr>
          <p:cNvPr id="426" name="Shape 426"/>
          <p:cNvSpPr/>
          <p:nvPr/>
        </p:nvSpPr>
        <p:spPr>
          <a:xfrm>
            <a:off x="5536125" y="413115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Sather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Grant</a:t>
            </a:r>
            <a:endParaRPr sz="800"/>
          </a:p>
        </p:txBody>
      </p:sp>
      <p:sp>
        <p:nvSpPr>
          <p:cNvPr id="427" name="Shape 427"/>
          <p:cNvSpPr/>
          <p:nvPr/>
        </p:nvSpPr>
        <p:spPr>
          <a:xfrm>
            <a:off x="476075" y="1735425"/>
            <a:ext cx="904800" cy="904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Greg</a:t>
            </a:r>
            <a:endParaRPr sz="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Niemeyer</a:t>
            </a:r>
            <a:endParaRPr sz="800"/>
          </a:p>
        </p:txBody>
      </p:sp>
      <p:sp>
        <p:nvSpPr>
          <p:cNvPr id="428" name="Shape 428"/>
          <p:cNvSpPr/>
          <p:nvPr/>
        </p:nvSpPr>
        <p:spPr>
          <a:xfrm>
            <a:off x="3126213" y="2729738"/>
            <a:ext cx="857100" cy="8571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New Media</a:t>
            </a:r>
            <a:endParaRPr sz="800"/>
          </a:p>
        </p:txBody>
      </p:sp>
      <p:cxnSp>
        <p:nvCxnSpPr>
          <p:cNvPr id="429" name="Shape 429"/>
          <p:cNvCxnSpPr>
            <a:stCxn id="424" idx="5"/>
            <a:endCxn id="415" idx="1"/>
          </p:cNvCxnSpPr>
          <p:nvPr/>
        </p:nvCxnSpPr>
        <p:spPr>
          <a:xfrm>
            <a:off x="3037072" y="826197"/>
            <a:ext cx="3708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30" name="Shape 430"/>
          <p:cNvCxnSpPr>
            <a:stCxn id="424" idx="3"/>
            <a:endCxn id="427" idx="0"/>
          </p:cNvCxnSpPr>
          <p:nvPr/>
        </p:nvCxnSpPr>
        <p:spPr>
          <a:xfrm flipH="1">
            <a:off x="928528" y="826197"/>
            <a:ext cx="1536000" cy="9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31" name="Shape 431"/>
          <p:cNvCxnSpPr>
            <a:stCxn id="427" idx="4"/>
            <a:endCxn id="422" idx="1"/>
          </p:cNvCxnSpPr>
          <p:nvPr/>
        </p:nvCxnSpPr>
        <p:spPr>
          <a:xfrm>
            <a:off x="928475" y="2640225"/>
            <a:ext cx="1510800" cy="111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32" name="Shape 432"/>
          <p:cNvCxnSpPr>
            <a:stCxn id="433" idx="6"/>
          </p:cNvCxnSpPr>
          <p:nvPr/>
        </p:nvCxnSpPr>
        <p:spPr>
          <a:xfrm rot="10800000" flipH="1">
            <a:off x="2782338" y="1833750"/>
            <a:ext cx="508500" cy="28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34" name="Shape 434"/>
          <p:cNvCxnSpPr>
            <a:stCxn id="422" idx="7"/>
            <a:endCxn id="428" idx="3"/>
          </p:cNvCxnSpPr>
          <p:nvPr/>
        </p:nvCxnSpPr>
        <p:spPr>
          <a:xfrm rot="10800000" flipH="1">
            <a:off x="3062210" y="3461215"/>
            <a:ext cx="189600" cy="29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35" name="Shape 435"/>
          <p:cNvCxnSpPr>
            <a:stCxn id="424" idx="6"/>
          </p:cNvCxnSpPr>
          <p:nvPr/>
        </p:nvCxnSpPr>
        <p:spPr>
          <a:xfrm>
            <a:off x="3155650" y="539925"/>
            <a:ext cx="1709100" cy="27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36" name="Shape 436"/>
          <p:cNvCxnSpPr>
            <a:stCxn id="428" idx="0"/>
          </p:cNvCxnSpPr>
          <p:nvPr/>
        </p:nvCxnSpPr>
        <p:spPr>
          <a:xfrm rot="10800000" flipH="1">
            <a:off x="3554763" y="2117438"/>
            <a:ext cx="28200" cy="6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37" name="Shape 437"/>
          <p:cNvCxnSpPr>
            <a:stCxn id="414" idx="6"/>
            <a:endCxn id="416" idx="2"/>
          </p:cNvCxnSpPr>
          <p:nvPr/>
        </p:nvCxnSpPr>
        <p:spPr>
          <a:xfrm rot="10800000" flipH="1">
            <a:off x="5051925" y="2500875"/>
            <a:ext cx="552600" cy="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38" name="Shape 438"/>
          <p:cNvCxnSpPr>
            <a:stCxn id="422" idx="5"/>
            <a:endCxn id="426" idx="2"/>
          </p:cNvCxnSpPr>
          <p:nvPr/>
        </p:nvCxnSpPr>
        <p:spPr>
          <a:xfrm>
            <a:off x="3062210" y="4380135"/>
            <a:ext cx="2473800" cy="11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39" name="Shape 439"/>
          <p:cNvCxnSpPr>
            <a:stCxn id="440" idx="0"/>
            <a:endCxn id="441" idx="4"/>
          </p:cNvCxnSpPr>
          <p:nvPr/>
        </p:nvCxnSpPr>
        <p:spPr>
          <a:xfrm rot="10800000" flipH="1">
            <a:off x="7220425" y="3150700"/>
            <a:ext cx="289200" cy="5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2" name="Shape 442"/>
          <p:cNvCxnSpPr>
            <a:stCxn id="414" idx="5"/>
            <a:endCxn id="426" idx="1"/>
          </p:cNvCxnSpPr>
          <p:nvPr/>
        </p:nvCxnSpPr>
        <p:spPr>
          <a:xfrm>
            <a:off x="4933347" y="2811747"/>
            <a:ext cx="709800" cy="142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3" name="Shape 443"/>
          <p:cNvCxnSpPr>
            <a:stCxn id="413" idx="6"/>
            <a:endCxn id="425" idx="1"/>
          </p:cNvCxnSpPr>
          <p:nvPr/>
        </p:nvCxnSpPr>
        <p:spPr>
          <a:xfrm>
            <a:off x="5737000" y="1003050"/>
            <a:ext cx="808500" cy="4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41" name="Shape 441"/>
          <p:cNvSpPr/>
          <p:nvPr/>
        </p:nvSpPr>
        <p:spPr>
          <a:xfrm>
            <a:off x="7099975" y="2331300"/>
            <a:ext cx="819300" cy="819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Norway</a:t>
            </a:r>
            <a:endParaRPr sz="800"/>
          </a:p>
        </p:txBody>
      </p:sp>
      <p:cxnSp>
        <p:nvCxnSpPr>
          <p:cNvPr id="444" name="Shape 444"/>
          <p:cNvCxnSpPr>
            <a:stCxn id="425" idx="5"/>
            <a:endCxn id="441" idx="0"/>
          </p:cNvCxnSpPr>
          <p:nvPr/>
        </p:nvCxnSpPr>
        <p:spPr>
          <a:xfrm>
            <a:off x="7202949" y="1706199"/>
            <a:ext cx="306600" cy="6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5" name="Shape 445"/>
          <p:cNvCxnSpPr>
            <a:stCxn id="416" idx="7"/>
            <a:endCxn id="425" idx="3"/>
          </p:cNvCxnSpPr>
          <p:nvPr/>
        </p:nvCxnSpPr>
        <p:spPr>
          <a:xfrm rot="10800000" flipH="1">
            <a:off x="6227715" y="1706335"/>
            <a:ext cx="317700" cy="5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6" name="Shape 446"/>
          <p:cNvCxnSpPr>
            <a:stCxn id="416" idx="6"/>
            <a:endCxn id="441" idx="2"/>
          </p:cNvCxnSpPr>
          <p:nvPr/>
        </p:nvCxnSpPr>
        <p:spPr>
          <a:xfrm>
            <a:off x="6334650" y="2500900"/>
            <a:ext cx="765300" cy="2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7" name="Shape 447"/>
          <p:cNvCxnSpPr>
            <a:stCxn id="416" idx="4"/>
            <a:endCxn id="426" idx="0"/>
          </p:cNvCxnSpPr>
          <p:nvPr/>
        </p:nvCxnSpPr>
        <p:spPr>
          <a:xfrm flipH="1">
            <a:off x="5901150" y="2866000"/>
            <a:ext cx="68400" cy="126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8" name="Shape 448"/>
          <p:cNvCxnSpPr>
            <a:stCxn id="414" idx="4"/>
            <a:endCxn id="423" idx="0"/>
          </p:cNvCxnSpPr>
          <p:nvPr/>
        </p:nvCxnSpPr>
        <p:spPr>
          <a:xfrm flipH="1">
            <a:off x="4458375" y="2930325"/>
            <a:ext cx="188700" cy="4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49" name="Shape 449"/>
          <p:cNvCxnSpPr>
            <a:stCxn id="414" idx="3"/>
            <a:endCxn id="428" idx="7"/>
          </p:cNvCxnSpPr>
          <p:nvPr/>
        </p:nvCxnSpPr>
        <p:spPr>
          <a:xfrm flipH="1">
            <a:off x="3857703" y="2811747"/>
            <a:ext cx="503100" cy="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33" name="Shape 433"/>
          <p:cNvSpPr/>
          <p:nvPr/>
        </p:nvSpPr>
        <p:spPr>
          <a:xfrm>
            <a:off x="1877538" y="1663050"/>
            <a:ext cx="904800" cy="904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Director</a:t>
            </a:r>
            <a:endParaRPr sz="800"/>
          </a:p>
        </p:txBody>
      </p:sp>
      <p:cxnSp>
        <p:nvCxnSpPr>
          <p:cNvPr id="450" name="Shape 450"/>
          <p:cNvCxnSpPr>
            <a:stCxn id="427" idx="6"/>
            <a:endCxn id="433" idx="2"/>
          </p:cNvCxnSpPr>
          <p:nvPr/>
        </p:nvCxnSpPr>
        <p:spPr>
          <a:xfrm rot="10800000" flipH="1">
            <a:off x="1380875" y="2115525"/>
            <a:ext cx="496800" cy="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51" name="Shape 451"/>
          <p:cNvCxnSpPr>
            <a:stCxn id="433" idx="4"/>
            <a:endCxn id="422" idx="0"/>
          </p:cNvCxnSpPr>
          <p:nvPr/>
        </p:nvCxnSpPr>
        <p:spPr>
          <a:xfrm>
            <a:off x="2329938" y="2567850"/>
            <a:ext cx="420900" cy="106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40" name="Shape 440"/>
          <p:cNvSpPr/>
          <p:nvPr/>
        </p:nvSpPr>
        <p:spPr>
          <a:xfrm>
            <a:off x="6855325" y="36787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PederSather</a:t>
            </a:r>
            <a:endParaRPr sz="800"/>
          </a:p>
        </p:txBody>
      </p:sp>
      <p:cxnSp>
        <p:nvCxnSpPr>
          <p:cNvPr id="452" name="Shape 452"/>
          <p:cNvCxnSpPr>
            <a:stCxn id="426" idx="6"/>
            <a:endCxn id="440" idx="2"/>
          </p:cNvCxnSpPr>
          <p:nvPr/>
        </p:nvCxnSpPr>
        <p:spPr>
          <a:xfrm rot="10800000" flipH="1">
            <a:off x="6266325" y="4043850"/>
            <a:ext cx="588900" cy="4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53" name="Shape 453"/>
          <p:cNvCxnSpPr>
            <a:stCxn id="424" idx="4"/>
            <a:endCxn id="433" idx="0"/>
          </p:cNvCxnSpPr>
          <p:nvPr/>
        </p:nvCxnSpPr>
        <p:spPr>
          <a:xfrm flipH="1">
            <a:off x="2329900" y="944775"/>
            <a:ext cx="420900" cy="7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Lark Buckingham, MFA, BCNM 2016</a:t>
            </a:r>
            <a:endParaRPr/>
          </a:p>
        </p:txBody>
      </p:sp>
      <p:pic>
        <p:nvPicPr>
          <p:cNvPr id="459" name="Shape 459" title="Lark Buckingha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375" y="152400"/>
            <a:ext cx="5437567" cy="40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274320" y="154305"/>
            <a:ext cx="8595300" cy="4629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Berkeley Center for New Media</a:t>
            </a:r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274320" y="925830"/>
            <a:ext cx="8595300" cy="27774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Founded 2006</a:t>
            </a:r>
            <a:endParaRPr sz="1600"/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Name: Should be Media Innovation Network, but that sounds mean.</a:t>
            </a:r>
            <a:endParaRPr sz="1600"/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Budget: $200,000 per year, funded by central administration</a:t>
            </a:r>
            <a:endParaRPr sz="1600"/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Faculty: 3 faculty at 50%</a:t>
            </a:r>
            <a:endParaRPr sz="1600"/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Staff: 1 Executive at 80%, 1 Director at 25%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Degree: Extension of Ph.D. program called "Designated Emphasis in New Media" and extension of Masters program called "Certificate in New Media"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Courses: 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4 core courses and 4 optional courses</a:t>
            </a:r>
            <a:endParaRPr sz="1600"/>
          </a:p>
          <a:p>
            <a: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about 2 summer courses 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Lecture Series: </a:t>
            </a:r>
            <a:endParaRPr sz="160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Art, Technology and Culture, </a:t>
            </a:r>
            <a:endParaRPr sz="1600"/>
          </a:p>
          <a:p>
            <a: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History and Theory of New Media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Exhibits and Conferences: 2-3 per year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Grants: Faculty grants around $25,000 per year, Student grants about $50,000 per year. </a:t>
            </a:r>
            <a:endParaRPr sz="1600"/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Advisory Board: Restructuring...</a:t>
            </a:r>
            <a:endParaRPr sz="1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</a:t>
            </a:r>
            <a:endParaRPr sz="1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66" name="Shape 466"/>
          <p:cNvSpPr/>
          <p:nvPr/>
        </p:nvSpPr>
        <p:spPr>
          <a:xfrm>
            <a:off x="8012513" y="248488"/>
            <a:ext cx="857100" cy="857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BCNM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5913875" y="152400"/>
            <a:ext cx="2914200" cy="3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Edges are functionally different from the Nodes: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Boundaries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Judgement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Hierarchy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Ownership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Control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Yes Engagement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Yes Validation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Yes Participation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Yes Inclusion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Yes Experimentation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BCNM is an </a:t>
            </a:r>
            <a:r>
              <a:rPr lang="en">
                <a:solidFill>
                  <a:srgbClr val="00FF00"/>
                </a:solidFill>
              </a:rPr>
              <a:t>edge</a:t>
            </a:r>
            <a:r>
              <a:rPr lang="en"/>
              <a:t>, but looks like a node.</a:t>
            </a: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2993875" y="544800"/>
            <a:ext cx="1082100" cy="108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Machines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CS, EE, Information</a:t>
            </a:r>
            <a:endParaRPr sz="800"/>
          </a:p>
        </p:txBody>
      </p:sp>
      <p:sp>
        <p:nvSpPr>
          <p:cNvPr id="473" name="Shape 473"/>
          <p:cNvSpPr/>
          <p:nvPr/>
        </p:nvSpPr>
        <p:spPr>
          <a:xfrm>
            <a:off x="3638000" y="2681313"/>
            <a:ext cx="1082100" cy="880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Art, Design, Architecture</a:t>
            </a:r>
            <a:endParaRPr sz="800"/>
          </a:p>
        </p:txBody>
      </p:sp>
      <p:sp>
        <p:nvSpPr>
          <p:cNvPr id="474" name="Shape 474"/>
          <p:cNvSpPr/>
          <p:nvPr/>
        </p:nvSpPr>
        <p:spPr>
          <a:xfrm>
            <a:off x="2102325" y="2522375"/>
            <a:ext cx="857100" cy="8097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BCNM</a:t>
            </a:r>
            <a:endParaRPr sz="800"/>
          </a:p>
        </p:txBody>
      </p:sp>
      <p:sp>
        <p:nvSpPr>
          <p:cNvPr id="475" name="Shape 475"/>
          <p:cNvSpPr/>
          <p:nvPr/>
        </p:nvSpPr>
        <p:spPr>
          <a:xfrm>
            <a:off x="592752" y="1239998"/>
            <a:ext cx="880800" cy="880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Biology</a:t>
            </a:r>
            <a:endParaRPr sz="800"/>
          </a:p>
        </p:txBody>
      </p:sp>
      <p:sp>
        <p:nvSpPr>
          <p:cNvPr id="476" name="Shape 476"/>
          <p:cNvSpPr/>
          <p:nvPr/>
        </p:nvSpPr>
        <p:spPr>
          <a:xfrm>
            <a:off x="4168075" y="156585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Math</a:t>
            </a:r>
            <a:endParaRPr sz="800"/>
          </a:p>
        </p:txBody>
      </p:sp>
      <p:cxnSp>
        <p:nvCxnSpPr>
          <p:cNvPr id="477" name="Shape 477"/>
          <p:cNvCxnSpPr>
            <a:stCxn id="475" idx="4"/>
            <a:endCxn id="474" idx="1"/>
          </p:cNvCxnSpPr>
          <p:nvPr/>
        </p:nvCxnSpPr>
        <p:spPr>
          <a:xfrm>
            <a:off x="1033152" y="2120798"/>
            <a:ext cx="1194600" cy="5202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78" name="Shape 478"/>
          <p:cNvCxnSpPr>
            <a:stCxn id="474" idx="0"/>
            <a:endCxn id="472" idx="3"/>
          </p:cNvCxnSpPr>
          <p:nvPr/>
        </p:nvCxnSpPr>
        <p:spPr>
          <a:xfrm rot="10800000" flipH="1">
            <a:off x="2530875" y="1468475"/>
            <a:ext cx="621600" cy="10539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79" name="Shape 479"/>
          <p:cNvCxnSpPr>
            <a:stCxn id="476" idx="2"/>
            <a:endCxn id="474" idx="7"/>
          </p:cNvCxnSpPr>
          <p:nvPr/>
        </p:nvCxnSpPr>
        <p:spPr>
          <a:xfrm flipH="1">
            <a:off x="2833975" y="1930950"/>
            <a:ext cx="1334100" cy="7101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80" name="Shape 480"/>
          <p:cNvSpPr/>
          <p:nvPr/>
        </p:nvSpPr>
        <p:spPr>
          <a:xfrm>
            <a:off x="1292625" y="3767750"/>
            <a:ext cx="809700" cy="8097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Service</a:t>
            </a:r>
            <a:endParaRPr sz="800"/>
          </a:p>
        </p:txBody>
      </p:sp>
      <p:sp>
        <p:nvSpPr>
          <p:cNvPr id="481" name="Shape 481"/>
          <p:cNvSpPr/>
          <p:nvPr/>
        </p:nvSpPr>
        <p:spPr>
          <a:xfrm>
            <a:off x="2403900" y="4122225"/>
            <a:ext cx="809700" cy="8097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Social</a:t>
            </a:r>
            <a:endParaRPr sz="800"/>
          </a:p>
        </p:txBody>
      </p:sp>
      <p:sp>
        <p:nvSpPr>
          <p:cNvPr id="482" name="Shape 482"/>
          <p:cNvSpPr/>
          <p:nvPr/>
        </p:nvSpPr>
        <p:spPr>
          <a:xfrm>
            <a:off x="3862175" y="3886325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</a:t>
            </a:r>
            <a:endParaRPr sz="800"/>
          </a:p>
        </p:txBody>
      </p:sp>
      <p:cxnSp>
        <p:nvCxnSpPr>
          <p:cNvPr id="483" name="Shape 483"/>
          <p:cNvCxnSpPr>
            <a:stCxn id="481" idx="0"/>
            <a:endCxn id="474" idx="4"/>
          </p:cNvCxnSpPr>
          <p:nvPr/>
        </p:nvCxnSpPr>
        <p:spPr>
          <a:xfrm rot="10800000">
            <a:off x="2530950" y="3332025"/>
            <a:ext cx="277800" cy="7902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84" name="Shape 484"/>
          <p:cNvSpPr/>
          <p:nvPr/>
        </p:nvSpPr>
        <p:spPr>
          <a:xfrm>
            <a:off x="341650" y="2522375"/>
            <a:ext cx="1082100" cy="10821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Rhetoric, Spanish, 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Humanities</a:t>
            </a:r>
            <a:endParaRPr sz="800"/>
          </a:p>
        </p:txBody>
      </p:sp>
      <p:cxnSp>
        <p:nvCxnSpPr>
          <p:cNvPr id="485" name="Shape 485"/>
          <p:cNvCxnSpPr>
            <a:stCxn id="484" idx="6"/>
            <a:endCxn id="474" idx="2"/>
          </p:cNvCxnSpPr>
          <p:nvPr/>
        </p:nvCxnSpPr>
        <p:spPr>
          <a:xfrm rot="10800000" flipH="1">
            <a:off x="1423750" y="2927225"/>
            <a:ext cx="678600" cy="1362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86" name="Shape 486"/>
          <p:cNvCxnSpPr>
            <a:stCxn id="480" idx="7"/>
          </p:cNvCxnSpPr>
          <p:nvPr/>
        </p:nvCxnSpPr>
        <p:spPr>
          <a:xfrm rot="10800000" flipH="1">
            <a:off x="1983747" y="3308228"/>
            <a:ext cx="371400" cy="5781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87" name="Shape 487"/>
          <p:cNvCxnSpPr>
            <a:stCxn id="473" idx="2"/>
            <a:endCxn id="474" idx="6"/>
          </p:cNvCxnSpPr>
          <p:nvPr/>
        </p:nvCxnSpPr>
        <p:spPr>
          <a:xfrm rot="10800000">
            <a:off x="2959400" y="2927313"/>
            <a:ext cx="678600" cy="1944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488" name="Shape 488"/>
          <p:cNvCxnSpPr>
            <a:stCxn id="482" idx="2"/>
            <a:endCxn id="474" idx="5"/>
          </p:cNvCxnSpPr>
          <p:nvPr/>
        </p:nvCxnSpPr>
        <p:spPr>
          <a:xfrm rot="10800000">
            <a:off x="2833775" y="3213425"/>
            <a:ext cx="1028400" cy="10380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489" name="Shape 489"/>
          <p:cNvSpPr/>
          <p:nvPr/>
        </p:nvSpPr>
        <p:spPr>
          <a:xfrm>
            <a:off x="1631950" y="817200"/>
            <a:ext cx="809700" cy="8097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Industry</a:t>
            </a:r>
            <a:endParaRPr sz="800"/>
          </a:p>
        </p:txBody>
      </p:sp>
      <p:cxnSp>
        <p:nvCxnSpPr>
          <p:cNvPr id="490" name="Shape 490"/>
          <p:cNvCxnSpPr/>
          <p:nvPr/>
        </p:nvCxnSpPr>
        <p:spPr>
          <a:xfrm>
            <a:off x="1983747" y="1638722"/>
            <a:ext cx="395100" cy="9528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274320" y="154305"/>
            <a:ext cx="8595300" cy="4629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BCNM Governance</a:t>
            </a:r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274320" y="925830"/>
            <a:ext cx="8595300" cy="27774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Not attached to any school because that would overfit its mission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Executive board makes all decisions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BCNM faculty, director, and about 10 faculty and student volunteers are board members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Weekly meetings keep discourse alive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Constant social gatherings after lectures and events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Annual report to central campus administration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Pressure to fall into administrative order: possible administrative homes include new Division of Data Science, and possible Department of Media Studies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Intense web promotion of faculty and student works and outcomes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Metric: per capita cost of students served with a degree: 100000/30 =  $3,333.33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Metric: per capita cost of audience reached with programming: 100000/5000 =  $20.00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Metric: placement of graduates in academic careers: almost 100%</a:t>
            </a:r>
            <a:endParaRPr sz="1600"/>
          </a:p>
        </p:txBody>
      </p:sp>
      <p:sp>
        <p:nvSpPr>
          <p:cNvPr id="497" name="Shape 497"/>
          <p:cNvSpPr/>
          <p:nvPr/>
        </p:nvSpPr>
        <p:spPr>
          <a:xfrm>
            <a:off x="8012513" y="248488"/>
            <a:ext cx="857100" cy="8571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BCNM</a:t>
            </a: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274320" y="154305"/>
            <a:ext cx="8595300" cy="4629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(Personal)</a:t>
            </a:r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274320" y="925830"/>
            <a:ext cx="8595300" cy="27774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Perception, </a:t>
            </a:r>
            <a:r>
              <a:rPr lang="en">
                <a:solidFill>
                  <a:schemeClr val="dk1"/>
                </a:solidFill>
              </a:rPr>
              <a:t>Analysis,</a:t>
            </a:r>
            <a:r>
              <a:rPr lang="en"/>
              <a:t> Intention, Action</a:t>
            </a:r>
            <a:endParaRPr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Facilitation: Convener, Exhibitor, Host, Funder </a:t>
            </a:r>
            <a:endParaRPr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>
                <a:solidFill>
                  <a:schemeClr val="dk1"/>
                </a:solidFill>
              </a:rPr>
              <a:t>Fueler of </a:t>
            </a:r>
            <a:r>
              <a:rPr lang="en"/>
              <a:t>Connectivity</a:t>
            </a:r>
            <a:endParaRPr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Initiation, Follow-through, Presentation and Reflection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Institutional Blindness</a:t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825" y="1095450"/>
            <a:ext cx="5731466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434400" y="1110388"/>
            <a:ext cx="2556900" cy="3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William Randolph Hearst has "lessend no man's store"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274320" y="154305"/>
            <a:ext cx="8595300" cy="4629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(Institutional)</a:t>
            </a:r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274320" y="925830"/>
            <a:ext cx="8595300" cy="27774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In(ter)disciplinarity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Aggregation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Collaboration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 Process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Fundraising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274320" y="154305"/>
            <a:ext cx="8595300" cy="4629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Outputs</a:t>
            </a:r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274320" y="925830"/>
            <a:ext cx="8595300" cy="2777400"/>
          </a:xfrm>
          <a:prstGeom prst="rect">
            <a:avLst/>
          </a:prstGeom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Conferences and Events</a:t>
            </a:r>
            <a:endParaRPr sz="17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Hackathons</a:t>
            </a:r>
            <a:endParaRPr sz="17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Applications</a:t>
            </a:r>
            <a:endParaRPr sz="17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Validation</a:t>
            </a:r>
            <a:endParaRPr sz="17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Degrees</a:t>
            </a:r>
            <a:endParaRPr sz="17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Scholarships</a:t>
            </a:r>
            <a:endParaRPr sz="17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Awards and grants</a:t>
            </a:r>
            <a:endParaRPr sz="17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Social capital</a:t>
            </a:r>
            <a:endParaRPr sz="17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New organizations (Invention Lab, Jacobs, Data Science)</a:t>
            </a:r>
            <a:endParaRPr sz="17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Patents</a:t>
            </a:r>
            <a:endParaRPr sz="17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Startups</a:t>
            </a: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Products</a:t>
            </a:r>
            <a:endParaRPr sz="17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Journals, books, software, hardware</a:t>
            </a:r>
            <a:endParaRPr sz="17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White papers</a:t>
            </a:r>
            <a:endParaRPr sz="17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Sponsored research</a:t>
            </a:r>
            <a:endParaRPr sz="17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16" name="Shape 5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925" y="333600"/>
            <a:ext cx="3829551" cy="2553025"/>
          </a:xfrm>
          <a:prstGeom prst="rect">
            <a:avLst/>
          </a:prstGeom>
          <a:noFill/>
          <a:ln>
            <a:noFill/>
          </a:ln>
          <a:effectLst>
            <a:outerShdw blurRad="57150" dist="28575" dir="27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Shape 5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175" y="2549375"/>
            <a:ext cx="3998783" cy="243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2" name="Shape 5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9050" y="135025"/>
            <a:ext cx="2353245" cy="22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3300" y="135025"/>
            <a:ext cx="1559194" cy="2254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4" name="Shape 5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0175" y="141049"/>
            <a:ext cx="1461200" cy="22654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5" name="Shape 5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301" y="141050"/>
            <a:ext cx="1504442" cy="2254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6" name="Shape 5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24425" y="141049"/>
            <a:ext cx="1461194" cy="2254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7" name="Shape 5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00425" y="2549375"/>
            <a:ext cx="1992076" cy="2439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8" name="Shape 5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26625" y="2549375"/>
            <a:ext cx="1626134" cy="243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Shape 5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9488"/>
            <a:ext cx="3552388" cy="22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Shape 5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75" y="2553363"/>
            <a:ext cx="4333754" cy="243773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35" name="Shape 5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4788" y="155349"/>
            <a:ext cx="3497804" cy="2248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36" name="Shape 5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3999" y="152438"/>
            <a:ext cx="1417192" cy="2254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37" name="Shape 5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0400" y="2553375"/>
            <a:ext cx="3656599" cy="2437725"/>
          </a:xfrm>
          <a:prstGeom prst="rect">
            <a:avLst/>
          </a:prstGeom>
          <a:noFill/>
          <a:ln>
            <a:noFill/>
          </a:ln>
          <a:effectLst>
            <a:outerShdw blurRad="57150" dist="28575" dir="27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Shape 5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01" y="2208650"/>
            <a:ext cx="2218224" cy="2755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43" name="Shape 5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876" y="2200775"/>
            <a:ext cx="4155267" cy="2771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44" name="Shape 5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300" y="144175"/>
            <a:ext cx="1915500" cy="1915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45" name="Shape 5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4475" y="136676"/>
            <a:ext cx="2895750" cy="1930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46" name="Shape 546"/>
          <p:cNvPicPr preferRelativeResize="0"/>
          <p:nvPr/>
        </p:nvPicPr>
        <p:blipFill rotWithShape="1">
          <a:blip r:embed="rId7">
            <a:alphaModFix/>
          </a:blip>
          <a:srcRect l="13140" r="12538"/>
          <a:stretch/>
        </p:blipFill>
        <p:spPr>
          <a:xfrm>
            <a:off x="5724900" y="136675"/>
            <a:ext cx="1915508" cy="1930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47" name="Shape 5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5942" y="2216488"/>
            <a:ext cx="1833519" cy="2755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470250" y="136725"/>
            <a:ext cx="2316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 am here now. </a:t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4832200" y="550650"/>
            <a:ext cx="904800" cy="9048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Scott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Rettberg</a:t>
            </a:r>
            <a:endParaRPr sz="800"/>
          </a:p>
        </p:txBody>
      </p:sp>
      <p:sp>
        <p:nvSpPr>
          <p:cNvPr id="83" name="Shape 83"/>
          <p:cNvSpPr/>
          <p:nvPr/>
        </p:nvSpPr>
        <p:spPr>
          <a:xfrm>
            <a:off x="4242225" y="2120625"/>
            <a:ext cx="809700" cy="80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Alex Saum Pascual</a:t>
            </a:r>
            <a:endParaRPr sz="800"/>
          </a:p>
        </p:txBody>
      </p:sp>
      <p:sp>
        <p:nvSpPr>
          <p:cNvPr id="84" name="Shape 84"/>
          <p:cNvSpPr/>
          <p:nvPr/>
        </p:nvSpPr>
        <p:spPr>
          <a:xfrm>
            <a:off x="3279000" y="1239900"/>
            <a:ext cx="880800" cy="880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BCNM</a:t>
            </a:r>
            <a:endParaRPr sz="800"/>
          </a:p>
        </p:txBody>
      </p:sp>
      <p:sp>
        <p:nvSpPr>
          <p:cNvPr id="85" name="Shape 85"/>
          <p:cNvSpPr/>
          <p:nvPr/>
        </p:nvSpPr>
        <p:spPr>
          <a:xfrm>
            <a:off x="5604450" y="21358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eLit</a:t>
            </a:r>
            <a:endParaRPr sz="800"/>
          </a:p>
        </p:txBody>
      </p:sp>
      <p:cxnSp>
        <p:nvCxnSpPr>
          <p:cNvPr id="86" name="Shape 86"/>
          <p:cNvCxnSpPr>
            <a:stCxn id="82" idx="2"/>
            <a:endCxn id="84" idx="7"/>
          </p:cNvCxnSpPr>
          <p:nvPr/>
        </p:nvCxnSpPr>
        <p:spPr>
          <a:xfrm flipH="1">
            <a:off x="4030900" y="1003050"/>
            <a:ext cx="8013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87" name="Shape 87"/>
          <p:cNvCxnSpPr>
            <a:stCxn id="84" idx="5"/>
            <a:endCxn id="83" idx="1"/>
          </p:cNvCxnSpPr>
          <p:nvPr/>
        </p:nvCxnSpPr>
        <p:spPr>
          <a:xfrm>
            <a:off x="4030810" y="1991710"/>
            <a:ext cx="330000" cy="2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88" name="Shape 88"/>
          <p:cNvCxnSpPr>
            <a:stCxn id="83" idx="0"/>
            <a:endCxn id="82" idx="3"/>
          </p:cNvCxnSpPr>
          <p:nvPr/>
        </p:nvCxnSpPr>
        <p:spPr>
          <a:xfrm rot="10800000" flipH="1">
            <a:off x="4647075" y="1322925"/>
            <a:ext cx="317700" cy="79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89" name="Shape 89"/>
          <p:cNvCxnSpPr>
            <a:stCxn id="85" idx="0"/>
            <a:endCxn id="82" idx="5"/>
          </p:cNvCxnSpPr>
          <p:nvPr/>
        </p:nvCxnSpPr>
        <p:spPr>
          <a:xfrm rot="10800000">
            <a:off x="5604450" y="1322800"/>
            <a:ext cx="365100" cy="81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90" name="Shape 90"/>
          <p:cNvCxnSpPr>
            <a:stCxn id="91" idx="6"/>
            <a:endCxn id="92" idx="2"/>
          </p:cNvCxnSpPr>
          <p:nvPr/>
        </p:nvCxnSpPr>
        <p:spPr>
          <a:xfrm rot="10800000" flipH="1">
            <a:off x="3191200" y="3766025"/>
            <a:ext cx="838500" cy="30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91" name="Shape 91"/>
          <p:cNvSpPr/>
          <p:nvPr/>
        </p:nvSpPr>
        <p:spPr>
          <a:xfrm>
            <a:off x="2310400" y="3628325"/>
            <a:ext cx="880800" cy="880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UC Berkeley</a:t>
            </a:r>
            <a:endParaRPr sz="800"/>
          </a:p>
        </p:txBody>
      </p:sp>
      <p:sp>
        <p:nvSpPr>
          <p:cNvPr id="92" name="Shape 92"/>
          <p:cNvSpPr/>
          <p:nvPr/>
        </p:nvSpPr>
        <p:spPr>
          <a:xfrm>
            <a:off x="4029788" y="3337425"/>
            <a:ext cx="857100" cy="85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Spanish</a:t>
            </a:r>
            <a:endParaRPr sz="800"/>
          </a:p>
        </p:txBody>
      </p:sp>
      <p:sp>
        <p:nvSpPr>
          <p:cNvPr id="93" name="Shape 93"/>
          <p:cNvSpPr/>
          <p:nvPr/>
        </p:nvSpPr>
        <p:spPr>
          <a:xfrm>
            <a:off x="2345950" y="135075"/>
            <a:ext cx="809700" cy="80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Food</a:t>
            </a:r>
            <a:endParaRPr sz="800"/>
          </a:p>
        </p:txBody>
      </p:sp>
      <p:sp>
        <p:nvSpPr>
          <p:cNvPr id="94" name="Shape 94"/>
          <p:cNvSpPr/>
          <p:nvPr/>
        </p:nvSpPr>
        <p:spPr>
          <a:xfrm>
            <a:off x="6409400" y="912650"/>
            <a:ext cx="929700" cy="92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University of Bergen</a:t>
            </a:r>
            <a:endParaRPr sz="800"/>
          </a:p>
        </p:txBody>
      </p:sp>
      <p:sp>
        <p:nvSpPr>
          <p:cNvPr id="95" name="Shape 95"/>
          <p:cNvSpPr/>
          <p:nvPr/>
        </p:nvSpPr>
        <p:spPr>
          <a:xfrm>
            <a:off x="5536125" y="413115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Sather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Grant</a:t>
            </a:r>
            <a:endParaRPr sz="800"/>
          </a:p>
        </p:txBody>
      </p:sp>
      <p:sp>
        <p:nvSpPr>
          <p:cNvPr id="96" name="Shape 96"/>
          <p:cNvSpPr/>
          <p:nvPr/>
        </p:nvSpPr>
        <p:spPr>
          <a:xfrm>
            <a:off x="476075" y="1735425"/>
            <a:ext cx="904800" cy="90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Greg</a:t>
            </a:r>
            <a:endParaRPr sz="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Niemeyer</a:t>
            </a:r>
            <a:endParaRPr sz="800"/>
          </a:p>
        </p:txBody>
      </p:sp>
      <p:sp>
        <p:nvSpPr>
          <p:cNvPr id="97" name="Shape 97"/>
          <p:cNvSpPr/>
          <p:nvPr/>
        </p:nvSpPr>
        <p:spPr>
          <a:xfrm>
            <a:off x="3126213" y="2729738"/>
            <a:ext cx="857100" cy="85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New Media</a:t>
            </a:r>
            <a:endParaRPr sz="800"/>
          </a:p>
        </p:txBody>
      </p:sp>
      <p:cxnSp>
        <p:nvCxnSpPr>
          <p:cNvPr id="98" name="Shape 98"/>
          <p:cNvCxnSpPr>
            <a:stCxn id="93" idx="5"/>
            <a:endCxn id="84" idx="1"/>
          </p:cNvCxnSpPr>
          <p:nvPr/>
        </p:nvCxnSpPr>
        <p:spPr>
          <a:xfrm>
            <a:off x="3037072" y="826197"/>
            <a:ext cx="3708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99" name="Shape 99"/>
          <p:cNvCxnSpPr>
            <a:stCxn id="93" idx="3"/>
            <a:endCxn id="96" idx="0"/>
          </p:cNvCxnSpPr>
          <p:nvPr/>
        </p:nvCxnSpPr>
        <p:spPr>
          <a:xfrm flipH="1">
            <a:off x="928528" y="826197"/>
            <a:ext cx="1536000" cy="9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00" name="Shape 100"/>
          <p:cNvCxnSpPr>
            <a:stCxn id="96" idx="4"/>
            <a:endCxn id="91" idx="1"/>
          </p:cNvCxnSpPr>
          <p:nvPr/>
        </p:nvCxnSpPr>
        <p:spPr>
          <a:xfrm>
            <a:off x="928475" y="2640225"/>
            <a:ext cx="1510800" cy="111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01" name="Shape 101"/>
          <p:cNvCxnSpPr>
            <a:stCxn id="102" idx="6"/>
          </p:cNvCxnSpPr>
          <p:nvPr/>
        </p:nvCxnSpPr>
        <p:spPr>
          <a:xfrm rot="10800000" flipH="1">
            <a:off x="2782338" y="1833750"/>
            <a:ext cx="508500" cy="28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03" name="Shape 103"/>
          <p:cNvCxnSpPr>
            <a:stCxn id="91" idx="7"/>
            <a:endCxn id="97" idx="3"/>
          </p:cNvCxnSpPr>
          <p:nvPr/>
        </p:nvCxnSpPr>
        <p:spPr>
          <a:xfrm rot="10800000" flipH="1">
            <a:off x="3062210" y="3461215"/>
            <a:ext cx="189600" cy="29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04" name="Shape 104"/>
          <p:cNvCxnSpPr>
            <a:stCxn id="93" idx="6"/>
          </p:cNvCxnSpPr>
          <p:nvPr/>
        </p:nvCxnSpPr>
        <p:spPr>
          <a:xfrm>
            <a:off x="3155650" y="539925"/>
            <a:ext cx="1709100" cy="27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05" name="Shape 105"/>
          <p:cNvCxnSpPr>
            <a:stCxn id="97" idx="0"/>
          </p:cNvCxnSpPr>
          <p:nvPr/>
        </p:nvCxnSpPr>
        <p:spPr>
          <a:xfrm rot="10800000" flipH="1">
            <a:off x="3554763" y="2117438"/>
            <a:ext cx="28200" cy="6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06" name="Shape 106"/>
          <p:cNvCxnSpPr>
            <a:stCxn id="83" idx="6"/>
            <a:endCxn id="85" idx="2"/>
          </p:cNvCxnSpPr>
          <p:nvPr/>
        </p:nvCxnSpPr>
        <p:spPr>
          <a:xfrm rot="10800000" flipH="1">
            <a:off x="5051925" y="2500875"/>
            <a:ext cx="552600" cy="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" name="Shape 107"/>
          <p:cNvCxnSpPr>
            <a:stCxn id="91" idx="5"/>
            <a:endCxn id="95" idx="2"/>
          </p:cNvCxnSpPr>
          <p:nvPr/>
        </p:nvCxnSpPr>
        <p:spPr>
          <a:xfrm>
            <a:off x="3062210" y="4380135"/>
            <a:ext cx="2473800" cy="11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08" name="Shape 108"/>
          <p:cNvCxnSpPr>
            <a:stCxn id="109" idx="0"/>
            <a:endCxn id="110" idx="4"/>
          </p:cNvCxnSpPr>
          <p:nvPr/>
        </p:nvCxnSpPr>
        <p:spPr>
          <a:xfrm rot="10800000" flipH="1">
            <a:off x="7220425" y="3150700"/>
            <a:ext cx="289200" cy="5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1" name="Shape 111"/>
          <p:cNvCxnSpPr>
            <a:stCxn id="83" idx="5"/>
            <a:endCxn id="95" idx="1"/>
          </p:cNvCxnSpPr>
          <p:nvPr/>
        </p:nvCxnSpPr>
        <p:spPr>
          <a:xfrm>
            <a:off x="4933347" y="2811747"/>
            <a:ext cx="709800" cy="142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2" name="Shape 112"/>
          <p:cNvCxnSpPr>
            <a:stCxn id="82" idx="6"/>
            <a:endCxn id="94" idx="1"/>
          </p:cNvCxnSpPr>
          <p:nvPr/>
        </p:nvCxnSpPr>
        <p:spPr>
          <a:xfrm>
            <a:off x="5737000" y="1003050"/>
            <a:ext cx="808500" cy="4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0" name="Shape 110"/>
          <p:cNvSpPr/>
          <p:nvPr/>
        </p:nvSpPr>
        <p:spPr>
          <a:xfrm>
            <a:off x="7099975" y="2331300"/>
            <a:ext cx="819300" cy="819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Norway</a:t>
            </a:r>
            <a:endParaRPr sz="800"/>
          </a:p>
        </p:txBody>
      </p:sp>
      <p:cxnSp>
        <p:nvCxnSpPr>
          <p:cNvPr id="113" name="Shape 113"/>
          <p:cNvCxnSpPr>
            <a:stCxn id="94" idx="5"/>
            <a:endCxn id="110" idx="0"/>
          </p:cNvCxnSpPr>
          <p:nvPr/>
        </p:nvCxnSpPr>
        <p:spPr>
          <a:xfrm>
            <a:off x="7202949" y="1706199"/>
            <a:ext cx="306600" cy="6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" name="Shape 114"/>
          <p:cNvCxnSpPr>
            <a:stCxn id="85" idx="7"/>
            <a:endCxn id="94" idx="3"/>
          </p:cNvCxnSpPr>
          <p:nvPr/>
        </p:nvCxnSpPr>
        <p:spPr>
          <a:xfrm rot="10800000" flipH="1">
            <a:off x="6227715" y="1706335"/>
            <a:ext cx="317700" cy="5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5" name="Shape 115"/>
          <p:cNvCxnSpPr>
            <a:stCxn id="85" idx="6"/>
            <a:endCxn id="110" idx="2"/>
          </p:cNvCxnSpPr>
          <p:nvPr/>
        </p:nvCxnSpPr>
        <p:spPr>
          <a:xfrm>
            <a:off x="6334650" y="2500900"/>
            <a:ext cx="765300" cy="2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" name="Shape 116"/>
          <p:cNvCxnSpPr>
            <a:stCxn id="85" idx="4"/>
            <a:endCxn id="95" idx="0"/>
          </p:cNvCxnSpPr>
          <p:nvPr/>
        </p:nvCxnSpPr>
        <p:spPr>
          <a:xfrm flipH="1">
            <a:off x="5901150" y="2866000"/>
            <a:ext cx="68400" cy="126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7" name="Shape 117"/>
          <p:cNvCxnSpPr>
            <a:stCxn id="83" idx="4"/>
            <a:endCxn id="92" idx="0"/>
          </p:cNvCxnSpPr>
          <p:nvPr/>
        </p:nvCxnSpPr>
        <p:spPr>
          <a:xfrm flipH="1">
            <a:off x="4458375" y="2930325"/>
            <a:ext cx="188700" cy="4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18" name="Shape 118"/>
          <p:cNvCxnSpPr>
            <a:stCxn id="83" idx="3"/>
            <a:endCxn id="97" idx="7"/>
          </p:cNvCxnSpPr>
          <p:nvPr/>
        </p:nvCxnSpPr>
        <p:spPr>
          <a:xfrm flipH="1">
            <a:off x="3857703" y="2811747"/>
            <a:ext cx="503100" cy="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02" name="Shape 102"/>
          <p:cNvSpPr/>
          <p:nvPr/>
        </p:nvSpPr>
        <p:spPr>
          <a:xfrm>
            <a:off x="1877538" y="1663050"/>
            <a:ext cx="904800" cy="90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Director</a:t>
            </a:r>
            <a:endParaRPr sz="800"/>
          </a:p>
        </p:txBody>
      </p:sp>
      <p:cxnSp>
        <p:nvCxnSpPr>
          <p:cNvPr id="119" name="Shape 119"/>
          <p:cNvCxnSpPr>
            <a:stCxn id="96" idx="6"/>
            <a:endCxn id="102" idx="2"/>
          </p:cNvCxnSpPr>
          <p:nvPr/>
        </p:nvCxnSpPr>
        <p:spPr>
          <a:xfrm rot="10800000" flipH="1">
            <a:off x="1380875" y="2115525"/>
            <a:ext cx="496800" cy="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0" name="Shape 120"/>
          <p:cNvCxnSpPr>
            <a:stCxn id="102" idx="4"/>
            <a:endCxn id="91" idx="0"/>
          </p:cNvCxnSpPr>
          <p:nvPr/>
        </p:nvCxnSpPr>
        <p:spPr>
          <a:xfrm>
            <a:off x="2329938" y="2567850"/>
            <a:ext cx="420900" cy="106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09" name="Shape 109"/>
          <p:cNvSpPr/>
          <p:nvPr/>
        </p:nvSpPr>
        <p:spPr>
          <a:xfrm>
            <a:off x="6855325" y="36787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PederSather</a:t>
            </a:r>
            <a:endParaRPr sz="800"/>
          </a:p>
        </p:txBody>
      </p:sp>
      <p:cxnSp>
        <p:nvCxnSpPr>
          <p:cNvPr id="121" name="Shape 121"/>
          <p:cNvCxnSpPr>
            <a:stCxn id="95" idx="6"/>
            <a:endCxn id="109" idx="2"/>
          </p:cNvCxnSpPr>
          <p:nvPr/>
        </p:nvCxnSpPr>
        <p:spPr>
          <a:xfrm rot="10800000" flipH="1">
            <a:off x="6266325" y="4043850"/>
            <a:ext cx="588900" cy="4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2" name="Shape 122"/>
          <p:cNvCxnSpPr>
            <a:stCxn id="93" idx="4"/>
            <a:endCxn id="102" idx="0"/>
          </p:cNvCxnSpPr>
          <p:nvPr/>
        </p:nvCxnSpPr>
        <p:spPr>
          <a:xfrm flipH="1">
            <a:off x="2329900" y="944775"/>
            <a:ext cx="420900" cy="7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Shape 127"/>
          <p:cNvGrpSpPr/>
          <p:nvPr/>
        </p:nvGrpSpPr>
        <p:grpSpPr>
          <a:xfrm>
            <a:off x="661884" y="438360"/>
            <a:ext cx="8017088" cy="4266773"/>
            <a:chOff x="0" y="76200"/>
            <a:chExt cx="7086616" cy="5029200"/>
          </a:xfrm>
        </p:grpSpPr>
        <p:sp>
          <p:nvSpPr>
            <p:cNvPr id="128" name="Shape 128"/>
            <p:cNvSpPr/>
            <p:nvPr/>
          </p:nvSpPr>
          <p:spPr>
            <a:xfrm rot="5400000">
              <a:off x="1981200" y="685800"/>
              <a:ext cx="914400" cy="9144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CFE2F3"/>
            </a:solidFill>
            <a:ln w="19050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3505200" y="2057400"/>
              <a:ext cx="914400" cy="9144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CFE2F3"/>
            </a:solidFill>
            <a:ln w="19050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695700" y="4076700"/>
              <a:ext cx="914400" cy="1143000"/>
            </a:xfrm>
            <a:prstGeom prst="bentArrow">
              <a:avLst>
                <a:gd name="adj1" fmla="val 26041"/>
                <a:gd name="adj2" fmla="val 25000"/>
                <a:gd name="adj3" fmla="val 25000"/>
                <a:gd name="adj4" fmla="val 43750"/>
              </a:avLst>
            </a:prstGeom>
            <a:solidFill>
              <a:srgbClr val="FCE5CD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-5400000">
              <a:off x="2219325" y="2971800"/>
              <a:ext cx="914400" cy="9144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FCE5CD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-5400000">
              <a:off x="990600" y="1524000"/>
              <a:ext cx="914400" cy="9144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FCE5CD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533400" y="76200"/>
              <a:ext cx="1371600" cy="1371600"/>
            </a:xfrm>
            <a:prstGeom prst="ellipse">
              <a:avLst/>
            </a:prstGeom>
            <a:solidFill>
              <a:srgbClr val="CFE2F3"/>
            </a:solidFill>
            <a:ln w="19050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World</a:t>
              </a:r>
              <a:endParaRPr sz="1700"/>
            </a:p>
          </p:txBody>
        </p:sp>
        <p:sp>
          <p:nvSpPr>
            <p:cNvPr id="134" name="Shape 134"/>
            <p:cNvSpPr/>
            <p:nvPr/>
          </p:nvSpPr>
          <p:spPr>
            <a:xfrm>
              <a:off x="685800" y="228600"/>
              <a:ext cx="533400" cy="1066800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81209" y="1676406"/>
              <a:ext cx="1763208" cy="1295352"/>
            </a:xfrm>
            <a:prstGeom prst="cloud">
              <a:avLst/>
            </a:prstGeom>
            <a:solidFill>
              <a:srgbClr val="D9EAD3"/>
            </a:solidFill>
            <a:ln w="19050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Community</a:t>
              </a:r>
              <a:endParaRPr sz="170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3276600" y="3048000"/>
              <a:ext cx="1447800" cy="1066800"/>
            </a:xfrm>
            <a:prstGeom prst="ellipse">
              <a:avLst/>
            </a:prstGeom>
            <a:solidFill>
              <a:srgbClr val="FFD966"/>
            </a:solidFill>
            <a:ln w="19050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Body</a:t>
              </a:r>
              <a:endParaRPr sz="1700"/>
            </a:p>
          </p:txBody>
        </p:sp>
        <p:sp>
          <p:nvSpPr>
            <p:cNvPr id="137" name="Shape 137"/>
            <p:cNvSpPr/>
            <p:nvPr/>
          </p:nvSpPr>
          <p:spPr>
            <a:xfrm>
              <a:off x="4800600" y="4343400"/>
              <a:ext cx="1524000" cy="762000"/>
            </a:xfrm>
            <a:prstGeom prst="ribbon2">
              <a:avLst>
                <a:gd name="adj1" fmla="val 16667"/>
                <a:gd name="adj2" fmla="val 50000"/>
              </a:avLst>
            </a:prstGeom>
            <a:solidFill>
              <a:srgbClr val="EA9999"/>
            </a:solidFill>
            <a:ln w="19050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Self</a:t>
              </a:r>
              <a:endParaRPr sz="1700"/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5638816" y="3505201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Within:History</a:t>
              </a:r>
              <a:endParaRPr sz="1700"/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1219200" y="3200400"/>
              <a:ext cx="1143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Beyond: Technology</a:t>
              </a:r>
              <a:endParaRPr sz="1700"/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4876800" y="3276600"/>
              <a:ext cx="914400" cy="91440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CFE2F3"/>
            </a:solidFill>
            <a:ln w="19050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0" y="1752600"/>
              <a:ext cx="1143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Beyond: Technology</a:t>
              </a:r>
              <a:endParaRPr sz="1700"/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2590800" y="4419600"/>
              <a:ext cx="1143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Beyond: Technology</a:t>
              </a:r>
              <a:endParaRPr sz="1700"/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4267210" y="2285996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Within:History</a:t>
              </a:r>
              <a:endParaRPr sz="1700"/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2743185" y="914383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425" tIns="75425" rIns="75425" bIns="75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/>
                <a:t>Within:History</a:t>
              </a:r>
              <a:endParaRPr sz="1700"/>
            </a:p>
          </p:txBody>
        </p:sp>
      </p:grp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470250" y="136725"/>
            <a:ext cx="23169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Edges and Nodes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470250" y="136725"/>
            <a:ext cx="2316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 am here now. </a:t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4832200" y="550650"/>
            <a:ext cx="904800" cy="9048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Scott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Rettberg</a:t>
            </a:r>
            <a:endParaRPr sz="800"/>
          </a:p>
        </p:txBody>
      </p:sp>
      <p:sp>
        <p:nvSpPr>
          <p:cNvPr id="152" name="Shape 152"/>
          <p:cNvSpPr/>
          <p:nvPr/>
        </p:nvSpPr>
        <p:spPr>
          <a:xfrm>
            <a:off x="4242225" y="2120625"/>
            <a:ext cx="809700" cy="8097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Alex Saum Pascual</a:t>
            </a:r>
            <a:endParaRPr sz="800"/>
          </a:p>
        </p:txBody>
      </p:sp>
      <p:sp>
        <p:nvSpPr>
          <p:cNvPr id="153" name="Shape 153"/>
          <p:cNvSpPr/>
          <p:nvPr/>
        </p:nvSpPr>
        <p:spPr>
          <a:xfrm>
            <a:off x="3279000" y="1239900"/>
            <a:ext cx="880800" cy="880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BCNM</a:t>
            </a:r>
            <a:endParaRPr sz="800"/>
          </a:p>
        </p:txBody>
      </p:sp>
      <p:sp>
        <p:nvSpPr>
          <p:cNvPr id="154" name="Shape 154"/>
          <p:cNvSpPr/>
          <p:nvPr/>
        </p:nvSpPr>
        <p:spPr>
          <a:xfrm>
            <a:off x="5604450" y="21358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eLit</a:t>
            </a:r>
            <a:endParaRPr sz="800"/>
          </a:p>
        </p:txBody>
      </p:sp>
      <p:cxnSp>
        <p:nvCxnSpPr>
          <p:cNvPr id="155" name="Shape 155"/>
          <p:cNvCxnSpPr>
            <a:stCxn id="151" idx="2"/>
            <a:endCxn id="153" idx="7"/>
          </p:cNvCxnSpPr>
          <p:nvPr/>
        </p:nvCxnSpPr>
        <p:spPr>
          <a:xfrm flipH="1">
            <a:off x="4030900" y="1003050"/>
            <a:ext cx="8013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56" name="Shape 156"/>
          <p:cNvCxnSpPr>
            <a:stCxn id="153" idx="5"/>
            <a:endCxn id="152" idx="1"/>
          </p:cNvCxnSpPr>
          <p:nvPr/>
        </p:nvCxnSpPr>
        <p:spPr>
          <a:xfrm>
            <a:off x="4030810" y="1991710"/>
            <a:ext cx="330000" cy="2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57" name="Shape 157"/>
          <p:cNvCxnSpPr>
            <a:stCxn id="152" idx="0"/>
            <a:endCxn id="151" idx="3"/>
          </p:cNvCxnSpPr>
          <p:nvPr/>
        </p:nvCxnSpPr>
        <p:spPr>
          <a:xfrm rot="10800000" flipH="1">
            <a:off x="4647075" y="1322925"/>
            <a:ext cx="317700" cy="79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58" name="Shape 158"/>
          <p:cNvCxnSpPr>
            <a:stCxn id="154" idx="0"/>
            <a:endCxn id="151" idx="5"/>
          </p:cNvCxnSpPr>
          <p:nvPr/>
        </p:nvCxnSpPr>
        <p:spPr>
          <a:xfrm rot="10800000">
            <a:off x="5604450" y="1322800"/>
            <a:ext cx="365100" cy="81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59" name="Shape 159"/>
          <p:cNvCxnSpPr>
            <a:stCxn id="160" idx="6"/>
            <a:endCxn id="161" idx="2"/>
          </p:cNvCxnSpPr>
          <p:nvPr/>
        </p:nvCxnSpPr>
        <p:spPr>
          <a:xfrm rot="10800000" flipH="1">
            <a:off x="3191200" y="3766025"/>
            <a:ext cx="838500" cy="30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60" name="Shape 160"/>
          <p:cNvSpPr/>
          <p:nvPr/>
        </p:nvSpPr>
        <p:spPr>
          <a:xfrm>
            <a:off x="2310400" y="3628325"/>
            <a:ext cx="880800" cy="880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UC Berkeley</a:t>
            </a:r>
            <a:endParaRPr sz="800"/>
          </a:p>
        </p:txBody>
      </p:sp>
      <p:sp>
        <p:nvSpPr>
          <p:cNvPr id="161" name="Shape 161"/>
          <p:cNvSpPr/>
          <p:nvPr/>
        </p:nvSpPr>
        <p:spPr>
          <a:xfrm>
            <a:off x="4029788" y="3337425"/>
            <a:ext cx="857100" cy="85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Spanish</a:t>
            </a:r>
            <a:endParaRPr sz="800"/>
          </a:p>
        </p:txBody>
      </p:sp>
      <p:sp>
        <p:nvSpPr>
          <p:cNvPr id="162" name="Shape 162"/>
          <p:cNvSpPr/>
          <p:nvPr/>
        </p:nvSpPr>
        <p:spPr>
          <a:xfrm>
            <a:off x="2345950" y="135075"/>
            <a:ext cx="809700" cy="80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Food</a:t>
            </a:r>
            <a:endParaRPr sz="800"/>
          </a:p>
        </p:txBody>
      </p:sp>
      <p:sp>
        <p:nvSpPr>
          <p:cNvPr id="163" name="Shape 163"/>
          <p:cNvSpPr/>
          <p:nvPr/>
        </p:nvSpPr>
        <p:spPr>
          <a:xfrm>
            <a:off x="6409400" y="912650"/>
            <a:ext cx="929700" cy="92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University of Bergen</a:t>
            </a:r>
            <a:endParaRPr sz="800"/>
          </a:p>
        </p:txBody>
      </p:sp>
      <p:sp>
        <p:nvSpPr>
          <p:cNvPr id="164" name="Shape 164"/>
          <p:cNvSpPr/>
          <p:nvPr/>
        </p:nvSpPr>
        <p:spPr>
          <a:xfrm>
            <a:off x="5536125" y="413115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Sather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Grant</a:t>
            </a:r>
            <a:endParaRPr sz="800"/>
          </a:p>
        </p:txBody>
      </p:sp>
      <p:sp>
        <p:nvSpPr>
          <p:cNvPr id="165" name="Shape 165"/>
          <p:cNvSpPr/>
          <p:nvPr/>
        </p:nvSpPr>
        <p:spPr>
          <a:xfrm>
            <a:off x="476075" y="1735425"/>
            <a:ext cx="904800" cy="90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Greg</a:t>
            </a:r>
            <a:endParaRPr sz="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Niemeyer</a:t>
            </a:r>
            <a:endParaRPr sz="800"/>
          </a:p>
        </p:txBody>
      </p:sp>
      <p:sp>
        <p:nvSpPr>
          <p:cNvPr id="166" name="Shape 166"/>
          <p:cNvSpPr/>
          <p:nvPr/>
        </p:nvSpPr>
        <p:spPr>
          <a:xfrm>
            <a:off x="3126213" y="2729738"/>
            <a:ext cx="857100" cy="85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New Media</a:t>
            </a:r>
            <a:endParaRPr sz="800"/>
          </a:p>
        </p:txBody>
      </p:sp>
      <p:cxnSp>
        <p:nvCxnSpPr>
          <p:cNvPr id="167" name="Shape 167"/>
          <p:cNvCxnSpPr>
            <a:stCxn id="162" idx="5"/>
            <a:endCxn id="153" idx="1"/>
          </p:cNvCxnSpPr>
          <p:nvPr/>
        </p:nvCxnSpPr>
        <p:spPr>
          <a:xfrm>
            <a:off x="3037072" y="826197"/>
            <a:ext cx="3708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68" name="Shape 168"/>
          <p:cNvCxnSpPr>
            <a:stCxn id="162" idx="3"/>
            <a:endCxn id="165" idx="0"/>
          </p:cNvCxnSpPr>
          <p:nvPr/>
        </p:nvCxnSpPr>
        <p:spPr>
          <a:xfrm flipH="1">
            <a:off x="928528" y="826197"/>
            <a:ext cx="1536000" cy="9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69" name="Shape 169"/>
          <p:cNvCxnSpPr>
            <a:stCxn id="165" idx="4"/>
            <a:endCxn id="160" idx="1"/>
          </p:cNvCxnSpPr>
          <p:nvPr/>
        </p:nvCxnSpPr>
        <p:spPr>
          <a:xfrm>
            <a:off x="928475" y="2640225"/>
            <a:ext cx="1510800" cy="111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70" name="Shape 170"/>
          <p:cNvCxnSpPr>
            <a:stCxn id="171" idx="6"/>
          </p:cNvCxnSpPr>
          <p:nvPr/>
        </p:nvCxnSpPr>
        <p:spPr>
          <a:xfrm rot="10800000" flipH="1">
            <a:off x="2782338" y="1833750"/>
            <a:ext cx="508500" cy="28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72" name="Shape 172"/>
          <p:cNvCxnSpPr>
            <a:stCxn id="160" idx="7"/>
            <a:endCxn id="166" idx="3"/>
          </p:cNvCxnSpPr>
          <p:nvPr/>
        </p:nvCxnSpPr>
        <p:spPr>
          <a:xfrm rot="10800000" flipH="1">
            <a:off x="3062210" y="3461215"/>
            <a:ext cx="189600" cy="29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73" name="Shape 173"/>
          <p:cNvCxnSpPr>
            <a:stCxn id="162" idx="6"/>
          </p:cNvCxnSpPr>
          <p:nvPr/>
        </p:nvCxnSpPr>
        <p:spPr>
          <a:xfrm>
            <a:off x="3155650" y="539925"/>
            <a:ext cx="1709100" cy="27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74" name="Shape 174"/>
          <p:cNvCxnSpPr>
            <a:stCxn id="166" idx="0"/>
          </p:cNvCxnSpPr>
          <p:nvPr/>
        </p:nvCxnSpPr>
        <p:spPr>
          <a:xfrm rot="10800000" flipH="1">
            <a:off x="3554763" y="2117438"/>
            <a:ext cx="28200" cy="6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75" name="Shape 175"/>
          <p:cNvCxnSpPr>
            <a:stCxn id="152" idx="6"/>
            <a:endCxn id="154" idx="2"/>
          </p:cNvCxnSpPr>
          <p:nvPr/>
        </p:nvCxnSpPr>
        <p:spPr>
          <a:xfrm rot="10800000" flipH="1">
            <a:off x="5051925" y="2500875"/>
            <a:ext cx="552600" cy="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6" name="Shape 176"/>
          <p:cNvCxnSpPr>
            <a:stCxn id="160" idx="5"/>
            <a:endCxn id="164" idx="2"/>
          </p:cNvCxnSpPr>
          <p:nvPr/>
        </p:nvCxnSpPr>
        <p:spPr>
          <a:xfrm>
            <a:off x="3062210" y="4380135"/>
            <a:ext cx="2473800" cy="11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77" name="Shape 177"/>
          <p:cNvCxnSpPr>
            <a:stCxn id="178" idx="0"/>
            <a:endCxn id="179" idx="4"/>
          </p:cNvCxnSpPr>
          <p:nvPr/>
        </p:nvCxnSpPr>
        <p:spPr>
          <a:xfrm rot="10800000" flipH="1">
            <a:off x="7220425" y="3150700"/>
            <a:ext cx="289200" cy="5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0" name="Shape 180"/>
          <p:cNvCxnSpPr>
            <a:stCxn id="152" idx="5"/>
            <a:endCxn id="164" idx="1"/>
          </p:cNvCxnSpPr>
          <p:nvPr/>
        </p:nvCxnSpPr>
        <p:spPr>
          <a:xfrm>
            <a:off x="4933347" y="2811747"/>
            <a:ext cx="709800" cy="142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1" name="Shape 181"/>
          <p:cNvCxnSpPr>
            <a:stCxn id="151" idx="6"/>
            <a:endCxn id="163" idx="1"/>
          </p:cNvCxnSpPr>
          <p:nvPr/>
        </p:nvCxnSpPr>
        <p:spPr>
          <a:xfrm>
            <a:off x="5737000" y="1003050"/>
            <a:ext cx="808500" cy="4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9" name="Shape 179"/>
          <p:cNvSpPr/>
          <p:nvPr/>
        </p:nvSpPr>
        <p:spPr>
          <a:xfrm>
            <a:off x="7099975" y="2331300"/>
            <a:ext cx="819300" cy="819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Norway</a:t>
            </a:r>
            <a:endParaRPr sz="800"/>
          </a:p>
        </p:txBody>
      </p:sp>
      <p:cxnSp>
        <p:nvCxnSpPr>
          <p:cNvPr id="182" name="Shape 182"/>
          <p:cNvCxnSpPr>
            <a:stCxn id="163" idx="5"/>
            <a:endCxn id="179" idx="0"/>
          </p:cNvCxnSpPr>
          <p:nvPr/>
        </p:nvCxnSpPr>
        <p:spPr>
          <a:xfrm>
            <a:off x="7202949" y="1706199"/>
            <a:ext cx="306600" cy="6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3" name="Shape 183"/>
          <p:cNvCxnSpPr>
            <a:stCxn id="154" idx="7"/>
            <a:endCxn id="163" idx="3"/>
          </p:cNvCxnSpPr>
          <p:nvPr/>
        </p:nvCxnSpPr>
        <p:spPr>
          <a:xfrm rot="10800000" flipH="1">
            <a:off x="6227715" y="1706335"/>
            <a:ext cx="317700" cy="5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4" name="Shape 184"/>
          <p:cNvCxnSpPr>
            <a:stCxn id="154" idx="6"/>
            <a:endCxn id="179" idx="2"/>
          </p:cNvCxnSpPr>
          <p:nvPr/>
        </p:nvCxnSpPr>
        <p:spPr>
          <a:xfrm>
            <a:off x="6334650" y="2500900"/>
            <a:ext cx="765300" cy="2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5" name="Shape 185"/>
          <p:cNvCxnSpPr>
            <a:stCxn id="154" idx="4"/>
            <a:endCxn id="164" idx="0"/>
          </p:cNvCxnSpPr>
          <p:nvPr/>
        </p:nvCxnSpPr>
        <p:spPr>
          <a:xfrm flipH="1">
            <a:off x="5901150" y="2866000"/>
            <a:ext cx="68400" cy="126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6" name="Shape 186"/>
          <p:cNvCxnSpPr>
            <a:stCxn id="152" idx="4"/>
            <a:endCxn id="161" idx="0"/>
          </p:cNvCxnSpPr>
          <p:nvPr/>
        </p:nvCxnSpPr>
        <p:spPr>
          <a:xfrm flipH="1">
            <a:off x="4458375" y="2930325"/>
            <a:ext cx="188700" cy="4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87" name="Shape 187"/>
          <p:cNvCxnSpPr>
            <a:stCxn id="152" idx="3"/>
            <a:endCxn id="166" idx="7"/>
          </p:cNvCxnSpPr>
          <p:nvPr/>
        </p:nvCxnSpPr>
        <p:spPr>
          <a:xfrm flipH="1">
            <a:off x="3857703" y="2811747"/>
            <a:ext cx="503100" cy="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71" name="Shape 171"/>
          <p:cNvSpPr/>
          <p:nvPr/>
        </p:nvSpPr>
        <p:spPr>
          <a:xfrm>
            <a:off x="1877538" y="1663050"/>
            <a:ext cx="904800" cy="90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Director</a:t>
            </a:r>
            <a:endParaRPr sz="800"/>
          </a:p>
        </p:txBody>
      </p:sp>
      <p:cxnSp>
        <p:nvCxnSpPr>
          <p:cNvPr id="188" name="Shape 188"/>
          <p:cNvCxnSpPr>
            <a:stCxn id="165" idx="6"/>
            <a:endCxn id="171" idx="2"/>
          </p:cNvCxnSpPr>
          <p:nvPr/>
        </p:nvCxnSpPr>
        <p:spPr>
          <a:xfrm rot="10800000" flipH="1">
            <a:off x="1380875" y="2115525"/>
            <a:ext cx="496800" cy="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9" name="Shape 189"/>
          <p:cNvCxnSpPr>
            <a:stCxn id="171" idx="4"/>
            <a:endCxn id="160" idx="0"/>
          </p:cNvCxnSpPr>
          <p:nvPr/>
        </p:nvCxnSpPr>
        <p:spPr>
          <a:xfrm>
            <a:off x="2329938" y="2567850"/>
            <a:ext cx="420900" cy="106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78" name="Shape 178"/>
          <p:cNvSpPr/>
          <p:nvPr/>
        </p:nvSpPr>
        <p:spPr>
          <a:xfrm>
            <a:off x="6855325" y="36787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PederSather</a:t>
            </a:r>
            <a:endParaRPr sz="800"/>
          </a:p>
        </p:txBody>
      </p:sp>
      <p:cxnSp>
        <p:nvCxnSpPr>
          <p:cNvPr id="190" name="Shape 190"/>
          <p:cNvCxnSpPr>
            <a:stCxn id="164" idx="6"/>
            <a:endCxn id="178" idx="2"/>
          </p:cNvCxnSpPr>
          <p:nvPr/>
        </p:nvCxnSpPr>
        <p:spPr>
          <a:xfrm rot="10800000" flipH="1">
            <a:off x="6266325" y="4043850"/>
            <a:ext cx="588900" cy="4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1" name="Shape 191"/>
          <p:cNvCxnSpPr>
            <a:stCxn id="162" idx="4"/>
            <a:endCxn id="171" idx="0"/>
          </p:cNvCxnSpPr>
          <p:nvPr/>
        </p:nvCxnSpPr>
        <p:spPr>
          <a:xfrm flipH="1">
            <a:off x="2329900" y="944775"/>
            <a:ext cx="420900" cy="7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470250" y="136725"/>
            <a:ext cx="2316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can say. </a:t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32200" y="550650"/>
            <a:ext cx="904800" cy="9048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Scott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Rettberg</a:t>
            </a:r>
            <a:endParaRPr sz="800"/>
          </a:p>
        </p:txBody>
      </p:sp>
      <p:sp>
        <p:nvSpPr>
          <p:cNvPr id="198" name="Shape 198"/>
          <p:cNvSpPr/>
          <p:nvPr/>
        </p:nvSpPr>
        <p:spPr>
          <a:xfrm>
            <a:off x="4242225" y="2120625"/>
            <a:ext cx="809700" cy="8097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Alex Saum Pascual</a:t>
            </a:r>
            <a:endParaRPr sz="800"/>
          </a:p>
        </p:txBody>
      </p:sp>
      <p:sp>
        <p:nvSpPr>
          <p:cNvPr id="199" name="Shape 199"/>
          <p:cNvSpPr/>
          <p:nvPr/>
        </p:nvSpPr>
        <p:spPr>
          <a:xfrm>
            <a:off x="3279000" y="1239900"/>
            <a:ext cx="880800" cy="880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BCNM</a:t>
            </a:r>
            <a:endParaRPr sz="800"/>
          </a:p>
        </p:txBody>
      </p:sp>
      <p:sp>
        <p:nvSpPr>
          <p:cNvPr id="200" name="Shape 200"/>
          <p:cNvSpPr/>
          <p:nvPr/>
        </p:nvSpPr>
        <p:spPr>
          <a:xfrm>
            <a:off x="5604450" y="21358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eLit</a:t>
            </a:r>
            <a:endParaRPr sz="800"/>
          </a:p>
        </p:txBody>
      </p:sp>
      <p:cxnSp>
        <p:nvCxnSpPr>
          <p:cNvPr id="201" name="Shape 201"/>
          <p:cNvCxnSpPr>
            <a:stCxn id="197" idx="2"/>
            <a:endCxn id="199" idx="7"/>
          </p:cNvCxnSpPr>
          <p:nvPr/>
        </p:nvCxnSpPr>
        <p:spPr>
          <a:xfrm flipH="1">
            <a:off x="4030900" y="1003050"/>
            <a:ext cx="8013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02" name="Shape 202"/>
          <p:cNvCxnSpPr>
            <a:stCxn id="199" idx="5"/>
            <a:endCxn id="198" idx="1"/>
          </p:cNvCxnSpPr>
          <p:nvPr/>
        </p:nvCxnSpPr>
        <p:spPr>
          <a:xfrm>
            <a:off x="4030810" y="1991710"/>
            <a:ext cx="330000" cy="2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03" name="Shape 203"/>
          <p:cNvCxnSpPr>
            <a:stCxn id="198" idx="0"/>
            <a:endCxn id="197" idx="3"/>
          </p:cNvCxnSpPr>
          <p:nvPr/>
        </p:nvCxnSpPr>
        <p:spPr>
          <a:xfrm rot="10800000" flipH="1">
            <a:off x="4647075" y="1322925"/>
            <a:ext cx="317700" cy="79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04" name="Shape 204"/>
          <p:cNvCxnSpPr>
            <a:stCxn id="200" idx="0"/>
            <a:endCxn id="197" idx="5"/>
          </p:cNvCxnSpPr>
          <p:nvPr/>
        </p:nvCxnSpPr>
        <p:spPr>
          <a:xfrm rot="10800000">
            <a:off x="5604450" y="1322800"/>
            <a:ext cx="365100" cy="81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05" name="Shape 205"/>
          <p:cNvCxnSpPr>
            <a:stCxn id="206" idx="6"/>
            <a:endCxn id="207" idx="2"/>
          </p:cNvCxnSpPr>
          <p:nvPr/>
        </p:nvCxnSpPr>
        <p:spPr>
          <a:xfrm rot="10800000" flipH="1">
            <a:off x="3191200" y="3766025"/>
            <a:ext cx="838500" cy="30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06" name="Shape 206"/>
          <p:cNvSpPr/>
          <p:nvPr/>
        </p:nvSpPr>
        <p:spPr>
          <a:xfrm>
            <a:off x="2310400" y="3628325"/>
            <a:ext cx="880800" cy="880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UC Berkeley</a:t>
            </a:r>
            <a:endParaRPr sz="800"/>
          </a:p>
        </p:txBody>
      </p:sp>
      <p:sp>
        <p:nvSpPr>
          <p:cNvPr id="207" name="Shape 207"/>
          <p:cNvSpPr/>
          <p:nvPr/>
        </p:nvSpPr>
        <p:spPr>
          <a:xfrm>
            <a:off x="4029788" y="3337425"/>
            <a:ext cx="857100" cy="85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Spanish</a:t>
            </a:r>
            <a:endParaRPr sz="800"/>
          </a:p>
        </p:txBody>
      </p:sp>
      <p:sp>
        <p:nvSpPr>
          <p:cNvPr id="208" name="Shape 208"/>
          <p:cNvSpPr/>
          <p:nvPr/>
        </p:nvSpPr>
        <p:spPr>
          <a:xfrm>
            <a:off x="2345950" y="135075"/>
            <a:ext cx="809700" cy="80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Food</a:t>
            </a:r>
            <a:endParaRPr sz="800"/>
          </a:p>
        </p:txBody>
      </p:sp>
      <p:sp>
        <p:nvSpPr>
          <p:cNvPr id="209" name="Shape 209"/>
          <p:cNvSpPr/>
          <p:nvPr/>
        </p:nvSpPr>
        <p:spPr>
          <a:xfrm>
            <a:off x="6409400" y="912650"/>
            <a:ext cx="929700" cy="92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University of Bergen</a:t>
            </a:r>
            <a:endParaRPr sz="800"/>
          </a:p>
        </p:txBody>
      </p:sp>
      <p:sp>
        <p:nvSpPr>
          <p:cNvPr id="210" name="Shape 210"/>
          <p:cNvSpPr/>
          <p:nvPr/>
        </p:nvSpPr>
        <p:spPr>
          <a:xfrm>
            <a:off x="5536125" y="413115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Sather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Grant</a:t>
            </a:r>
            <a:endParaRPr sz="800"/>
          </a:p>
        </p:txBody>
      </p:sp>
      <p:sp>
        <p:nvSpPr>
          <p:cNvPr id="211" name="Shape 211"/>
          <p:cNvSpPr/>
          <p:nvPr/>
        </p:nvSpPr>
        <p:spPr>
          <a:xfrm>
            <a:off x="476075" y="1735425"/>
            <a:ext cx="904800" cy="904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Greg</a:t>
            </a:r>
            <a:endParaRPr sz="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Niemeyer</a:t>
            </a:r>
            <a:endParaRPr sz="800"/>
          </a:p>
        </p:txBody>
      </p:sp>
      <p:sp>
        <p:nvSpPr>
          <p:cNvPr id="212" name="Shape 212"/>
          <p:cNvSpPr/>
          <p:nvPr/>
        </p:nvSpPr>
        <p:spPr>
          <a:xfrm>
            <a:off x="3126213" y="2729738"/>
            <a:ext cx="857100" cy="8571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New Media</a:t>
            </a:r>
            <a:endParaRPr sz="800"/>
          </a:p>
        </p:txBody>
      </p:sp>
      <p:cxnSp>
        <p:nvCxnSpPr>
          <p:cNvPr id="213" name="Shape 213"/>
          <p:cNvCxnSpPr>
            <a:stCxn id="208" idx="5"/>
            <a:endCxn id="199" idx="1"/>
          </p:cNvCxnSpPr>
          <p:nvPr/>
        </p:nvCxnSpPr>
        <p:spPr>
          <a:xfrm>
            <a:off x="3037072" y="826197"/>
            <a:ext cx="3708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14" name="Shape 214"/>
          <p:cNvCxnSpPr>
            <a:stCxn id="208" idx="3"/>
            <a:endCxn id="211" idx="0"/>
          </p:cNvCxnSpPr>
          <p:nvPr/>
        </p:nvCxnSpPr>
        <p:spPr>
          <a:xfrm flipH="1">
            <a:off x="928528" y="826197"/>
            <a:ext cx="1536000" cy="90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15" name="Shape 215"/>
          <p:cNvCxnSpPr>
            <a:stCxn id="211" idx="4"/>
            <a:endCxn id="206" idx="1"/>
          </p:cNvCxnSpPr>
          <p:nvPr/>
        </p:nvCxnSpPr>
        <p:spPr>
          <a:xfrm>
            <a:off x="928475" y="2640225"/>
            <a:ext cx="1510800" cy="111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16" name="Shape 216"/>
          <p:cNvCxnSpPr>
            <a:stCxn id="217" idx="6"/>
          </p:cNvCxnSpPr>
          <p:nvPr/>
        </p:nvCxnSpPr>
        <p:spPr>
          <a:xfrm rot="10800000" flipH="1">
            <a:off x="2782338" y="1833750"/>
            <a:ext cx="508500" cy="28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18" name="Shape 218"/>
          <p:cNvCxnSpPr>
            <a:stCxn id="206" idx="7"/>
            <a:endCxn id="212" idx="3"/>
          </p:cNvCxnSpPr>
          <p:nvPr/>
        </p:nvCxnSpPr>
        <p:spPr>
          <a:xfrm rot="10800000" flipH="1">
            <a:off x="3062210" y="3461215"/>
            <a:ext cx="189600" cy="29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19" name="Shape 219"/>
          <p:cNvCxnSpPr>
            <a:stCxn id="208" idx="6"/>
          </p:cNvCxnSpPr>
          <p:nvPr/>
        </p:nvCxnSpPr>
        <p:spPr>
          <a:xfrm>
            <a:off x="3155650" y="539925"/>
            <a:ext cx="1709100" cy="27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20" name="Shape 220"/>
          <p:cNvCxnSpPr>
            <a:stCxn id="212" idx="0"/>
          </p:cNvCxnSpPr>
          <p:nvPr/>
        </p:nvCxnSpPr>
        <p:spPr>
          <a:xfrm rot="10800000" flipH="1">
            <a:off x="3554763" y="2117438"/>
            <a:ext cx="28200" cy="6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21" name="Shape 221"/>
          <p:cNvCxnSpPr>
            <a:stCxn id="198" idx="6"/>
            <a:endCxn id="200" idx="2"/>
          </p:cNvCxnSpPr>
          <p:nvPr/>
        </p:nvCxnSpPr>
        <p:spPr>
          <a:xfrm rot="10800000" flipH="1">
            <a:off x="5051925" y="2500875"/>
            <a:ext cx="552600" cy="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2" name="Shape 222"/>
          <p:cNvCxnSpPr>
            <a:stCxn id="206" idx="5"/>
            <a:endCxn id="210" idx="2"/>
          </p:cNvCxnSpPr>
          <p:nvPr/>
        </p:nvCxnSpPr>
        <p:spPr>
          <a:xfrm>
            <a:off x="3062210" y="4380135"/>
            <a:ext cx="2473800" cy="11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23" name="Shape 223"/>
          <p:cNvCxnSpPr>
            <a:stCxn id="224" idx="0"/>
            <a:endCxn id="225" idx="4"/>
          </p:cNvCxnSpPr>
          <p:nvPr/>
        </p:nvCxnSpPr>
        <p:spPr>
          <a:xfrm rot="10800000" flipH="1">
            <a:off x="7220425" y="3150700"/>
            <a:ext cx="289200" cy="5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6" name="Shape 226"/>
          <p:cNvCxnSpPr>
            <a:stCxn id="198" idx="5"/>
            <a:endCxn id="210" idx="1"/>
          </p:cNvCxnSpPr>
          <p:nvPr/>
        </p:nvCxnSpPr>
        <p:spPr>
          <a:xfrm>
            <a:off x="4933347" y="2811747"/>
            <a:ext cx="709800" cy="142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7" name="Shape 227"/>
          <p:cNvCxnSpPr>
            <a:stCxn id="197" idx="6"/>
            <a:endCxn id="209" idx="1"/>
          </p:cNvCxnSpPr>
          <p:nvPr/>
        </p:nvCxnSpPr>
        <p:spPr>
          <a:xfrm>
            <a:off x="5737000" y="1003050"/>
            <a:ext cx="808500" cy="4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25" name="Shape 225"/>
          <p:cNvSpPr/>
          <p:nvPr/>
        </p:nvSpPr>
        <p:spPr>
          <a:xfrm>
            <a:off x="7099975" y="2331300"/>
            <a:ext cx="819300" cy="819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Norway</a:t>
            </a:r>
            <a:endParaRPr sz="800"/>
          </a:p>
        </p:txBody>
      </p:sp>
      <p:cxnSp>
        <p:nvCxnSpPr>
          <p:cNvPr id="228" name="Shape 228"/>
          <p:cNvCxnSpPr>
            <a:stCxn id="209" idx="5"/>
            <a:endCxn id="225" idx="0"/>
          </p:cNvCxnSpPr>
          <p:nvPr/>
        </p:nvCxnSpPr>
        <p:spPr>
          <a:xfrm>
            <a:off x="7202949" y="1706199"/>
            <a:ext cx="306600" cy="6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9" name="Shape 229"/>
          <p:cNvCxnSpPr>
            <a:stCxn id="200" idx="7"/>
            <a:endCxn id="209" idx="3"/>
          </p:cNvCxnSpPr>
          <p:nvPr/>
        </p:nvCxnSpPr>
        <p:spPr>
          <a:xfrm rot="10800000" flipH="1">
            <a:off x="6227715" y="1706335"/>
            <a:ext cx="317700" cy="5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30" name="Shape 230"/>
          <p:cNvCxnSpPr>
            <a:stCxn id="200" idx="6"/>
            <a:endCxn id="225" idx="2"/>
          </p:cNvCxnSpPr>
          <p:nvPr/>
        </p:nvCxnSpPr>
        <p:spPr>
          <a:xfrm>
            <a:off x="6334650" y="2500900"/>
            <a:ext cx="765300" cy="2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31" name="Shape 231"/>
          <p:cNvCxnSpPr>
            <a:stCxn id="200" idx="4"/>
            <a:endCxn id="210" idx="0"/>
          </p:cNvCxnSpPr>
          <p:nvPr/>
        </p:nvCxnSpPr>
        <p:spPr>
          <a:xfrm flipH="1">
            <a:off x="5901150" y="2866000"/>
            <a:ext cx="68400" cy="126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32" name="Shape 232"/>
          <p:cNvCxnSpPr>
            <a:stCxn id="198" idx="4"/>
            <a:endCxn id="207" idx="0"/>
          </p:cNvCxnSpPr>
          <p:nvPr/>
        </p:nvCxnSpPr>
        <p:spPr>
          <a:xfrm flipH="1">
            <a:off x="4458375" y="2930325"/>
            <a:ext cx="188700" cy="4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33" name="Shape 233"/>
          <p:cNvCxnSpPr>
            <a:stCxn id="198" idx="3"/>
            <a:endCxn id="212" idx="7"/>
          </p:cNvCxnSpPr>
          <p:nvPr/>
        </p:nvCxnSpPr>
        <p:spPr>
          <a:xfrm flipH="1">
            <a:off x="3857703" y="2811747"/>
            <a:ext cx="503100" cy="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17" name="Shape 217"/>
          <p:cNvSpPr/>
          <p:nvPr/>
        </p:nvSpPr>
        <p:spPr>
          <a:xfrm>
            <a:off x="1877538" y="1663050"/>
            <a:ext cx="904800" cy="904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Director</a:t>
            </a:r>
            <a:endParaRPr sz="800"/>
          </a:p>
        </p:txBody>
      </p:sp>
      <p:cxnSp>
        <p:nvCxnSpPr>
          <p:cNvPr id="234" name="Shape 234"/>
          <p:cNvCxnSpPr>
            <a:stCxn id="211" idx="6"/>
            <a:endCxn id="217" idx="2"/>
          </p:cNvCxnSpPr>
          <p:nvPr/>
        </p:nvCxnSpPr>
        <p:spPr>
          <a:xfrm rot="10800000" flipH="1">
            <a:off x="1380875" y="2115525"/>
            <a:ext cx="496800" cy="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35" name="Shape 235"/>
          <p:cNvCxnSpPr>
            <a:stCxn id="217" idx="4"/>
            <a:endCxn id="206" idx="0"/>
          </p:cNvCxnSpPr>
          <p:nvPr/>
        </p:nvCxnSpPr>
        <p:spPr>
          <a:xfrm>
            <a:off x="2329938" y="2567850"/>
            <a:ext cx="420900" cy="106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24" name="Shape 224"/>
          <p:cNvSpPr/>
          <p:nvPr/>
        </p:nvSpPr>
        <p:spPr>
          <a:xfrm>
            <a:off x="6855325" y="36787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PederSather</a:t>
            </a:r>
            <a:endParaRPr sz="800"/>
          </a:p>
        </p:txBody>
      </p:sp>
      <p:cxnSp>
        <p:nvCxnSpPr>
          <p:cNvPr id="236" name="Shape 236"/>
          <p:cNvCxnSpPr>
            <a:stCxn id="210" idx="6"/>
            <a:endCxn id="224" idx="2"/>
          </p:cNvCxnSpPr>
          <p:nvPr/>
        </p:nvCxnSpPr>
        <p:spPr>
          <a:xfrm rot="10800000" flipH="1">
            <a:off x="6266325" y="4043850"/>
            <a:ext cx="588900" cy="4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37" name="Shape 237"/>
          <p:cNvCxnSpPr>
            <a:stCxn id="208" idx="4"/>
            <a:endCxn id="217" idx="0"/>
          </p:cNvCxnSpPr>
          <p:nvPr/>
        </p:nvCxnSpPr>
        <p:spPr>
          <a:xfrm flipH="1">
            <a:off x="2329900" y="944775"/>
            <a:ext cx="420900" cy="7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5" y="245512"/>
            <a:ext cx="7153349" cy="4652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 rot="-5400000">
            <a:off x="5483925" y="15960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Central Perspective</a:t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7873000" y="289800"/>
            <a:ext cx="880800" cy="880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UC Berkeley</a:t>
            </a:r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 rot="-5400000">
            <a:off x="5512500" y="15612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Satellite Perspective</a:t>
            </a:r>
            <a:endParaRPr/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588487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7873000" y="289800"/>
            <a:ext cx="880800" cy="880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UC Berkeley</a:t>
            </a: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5913875" y="1338675"/>
            <a:ext cx="2914200" cy="3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Network perspective offers much potential,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can figure out who tends to the edges.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edge figures in each department.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unrealized potentials in each department.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are.</a:t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173363" y="152400"/>
            <a:ext cx="5588487" cy="48386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8" name="Shape 258"/>
          <p:cNvSpPr/>
          <p:nvPr/>
        </p:nvSpPr>
        <p:spPr>
          <a:xfrm>
            <a:off x="2993875" y="722100"/>
            <a:ext cx="904800" cy="90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Machines</a:t>
            </a:r>
            <a:endParaRPr sz="800"/>
          </a:p>
        </p:txBody>
      </p:sp>
      <p:sp>
        <p:nvSpPr>
          <p:cNvPr id="259" name="Shape 259"/>
          <p:cNvSpPr/>
          <p:nvPr/>
        </p:nvSpPr>
        <p:spPr>
          <a:xfrm>
            <a:off x="3604700" y="2562125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Arts</a:t>
            </a:r>
            <a:endParaRPr sz="800"/>
          </a:p>
        </p:txBody>
      </p:sp>
      <p:sp>
        <p:nvSpPr>
          <p:cNvPr id="260" name="Shape 260"/>
          <p:cNvSpPr/>
          <p:nvPr/>
        </p:nvSpPr>
        <p:spPr>
          <a:xfrm>
            <a:off x="2356500" y="2292075"/>
            <a:ext cx="857100" cy="80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Cultures</a:t>
            </a:r>
            <a:endParaRPr sz="800"/>
          </a:p>
        </p:txBody>
      </p:sp>
      <p:sp>
        <p:nvSpPr>
          <p:cNvPr id="261" name="Shape 261"/>
          <p:cNvSpPr/>
          <p:nvPr/>
        </p:nvSpPr>
        <p:spPr>
          <a:xfrm>
            <a:off x="1440675" y="1411350"/>
            <a:ext cx="880800" cy="880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Biologies</a:t>
            </a:r>
            <a:endParaRPr sz="800"/>
          </a:p>
        </p:txBody>
      </p:sp>
      <p:sp>
        <p:nvSpPr>
          <p:cNvPr id="262" name="Shape 262"/>
          <p:cNvSpPr/>
          <p:nvPr/>
        </p:nvSpPr>
        <p:spPr>
          <a:xfrm>
            <a:off x="3791875" y="162690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Maths</a:t>
            </a:r>
            <a:endParaRPr sz="800"/>
          </a:p>
        </p:txBody>
      </p:sp>
      <p:cxnSp>
        <p:nvCxnSpPr>
          <p:cNvPr id="263" name="Shape 263"/>
          <p:cNvCxnSpPr>
            <a:stCxn id="258" idx="2"/>
            <a:endCxn id="261" idx="7"/>
          </p:cNvCxnSpPr>
          <p:nvPr/>
        </p:nvCxnSpPr>
        <p:spPr>
          <a:xfrm flipH="1">
            <a:off x="2192575" y="1174500"/>
            <a:ext cx="8013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64" name="Shape 264"/>
          <p:cNvCxnSpPr>
            <a:stCxn id="261" idx="5"/>
            <a:endCxn id="260" idx="1"/>
          </p:cNvCxnSpPr>
          <p:nvPr/>
        </p:nvCxnSpPr>
        <p:spPr>
          <a:xfrm>
            <a:off x="2192485" y="2163160"/>
            <a:ext cx="289500" cy="2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65" name="Shape 265"/>
          <p:cNvCxnSpPr>
            <a:stCxn id="260" idx="0"/>
            <a:endCxn id="258" idx="3"/>
          </p:cNvCxnSpPr>
          <p:nvPr/>
        </p:nvCxnSpPr>
        <p:spPr>
          <a:xfrm rot="10800000" flipH="1">
            <a:off x="2785050" y="1494375"/>
            <a:ext cx="341400" cy="79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66" name="Shape 266"/>
          <p:cNvCxnSpPr/>
          <p:nvPr/>
        </p:nvCxnSpPr>
        <p:spPr>
          <a:xfrm flipH="1">
            <a:off x="3172422" y="2093253"/>
            <a:ext cx="620700" cy="44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67" name="Shape 267"/>
          <p:cNvCxnSpPr>
            <a:stCxn id="262" idx="0"/>
            <a:endCxn id="258" idx="5"/>
          </p:cNvCxnSpPr>
          <p:nvPr/>
        </p:nvCxnSpPr>
        <p:spPr>
          <a:xfrm rot="10800000">
            <a:off x="3766075" y="1494300"/>
            <a:ext cx="390900" cy="13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68" name="Shape 268"/>
          <p:cNvCxnSpPr>
            <a:endCxn id="259" idx="0"/>
          </p:cNvCxnSpPr>
          <p:nvPr/>
        </p:nvCxnSpPr>
        <p:spPr>
          <a:xfrm flipH="1">
            <a:off x="3969800" y="2336825"/>
            <a:ext cx="66600" cy="22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69" name="Shape 269"/>
          <p:cNvCxnSpPr/>
          <p:nvPr/>
        </p:nvCxnSpPr>
        <p:spPr>
          <a:xfrm>
            <a:off x="3192700" y="2782950"/>
            <a:ext cx="414000" cy="5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70" name="Shape 270"/>
          <p:cNvSpPr/>
          <p:nvPr/>
        </p:nvSpPr>
        <p:spPr>
          <a:xfrm>
            <a:off x="956150" y="2809175"/>
            <a:ext cx="880800" cy="880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Sports</a:t>
            </a:r>
            <a:endParaRPr sz="800"/>
          </a:p>
        </p:txBody>
      </p:sp>
      <p:sp>
        <p:nvSpPr>
          <p:cNvPr id="271" name="Shape 271"/>
          <p:cNvSpPr/>
          <p:nvPr/>
        </p:nvSpPr>
        <p:spPr>
          <a:xfrm>
            <a:off x="3664975" y="3653450"/>
            <a:ext cx="857100" cy="85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Housing</a:t>
            </a:r>
            <a:endParaRPr sz="800"/>
          </a:p>
        </p:txBody>
      </p:sp>
      <p:sp>
        <p:nvSpPr>
          <p:cNvPr id="272" name="Shape 272"/>
          <p:cNvSpPr/>
          <p:nvPr/>
        </p:nvSpPr>
        <p:spPr>
          <a:xfrm>
            <a:off x="507625" y="306525"/>
            <a:ext cx="809700" cy="80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Foods</a:t>
            </a:r>
            <a:endParaRPr sz="800"/>
          </a:p>
        </p:txBody>
      </p:sp>
      <p:sp>
        <p:nvSpPr>
          <p:cNvPr id="273" name="Shape 273"/>
          <p:cNvSpPr/>
          <p:nvPr/>
        </p:nvSpPr>
        <p:spPr>
          <a:xfrm>
            <a:off x="2403900" y="4122225"/>
            <a:ext cx="809700" cy="809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Music, People,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Candy</a:t>
            </a:r>
            <a:endParaRPr sz="800"/>
          </a:p>
        </p:txBody>
      </p:sp>
      <p:sp>
        <p:nvSpPr>
          <p:cNvPr id="274" name="Shape 274"/>
          <p:cNvSpPr/>
          <p:nvPr/>
        </p:nvSpPr>
        <p:spPr>
          <a:xfrm>
            <a:off x="4571075" y="1283550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Music</a:t>
            </a:r>
            <a:endParaRPr sz="800"/>
          </a:p>
        </p:txBody>
      </p:sp>
      <p:sp>
        <p:nvSpPr>
          <p:cNvPr id="275" name="Shape 275"/>
          <p:cNvSpPr/>
          <p:nvPr/>
        </p:nvSpPr>
        <p:spPr>
          <a:xfrm>
            <a:off x="4463825" y="346275"/>
            <a:ext cx="730200" cy="730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Hiking</a:t>
            </a:r>
            <a:endParaRPr sz="800"/>
          </a:p>
        </p:txBody>
      </p:sp>
      <p:sp>
        <p:nvSpPr>
          <p:cNvPr id="276" name="Shape 276"/>
          <p:cNvSpPr/>
          <p:nvPr/>
        </p:nvSpPr>
        <p:spPr>
          <a:xfrm>
            <a:off x="156975" y="1957325"/>
            <a:ext cx="904800" cy="90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Transport</a:t>
            </a:r>
            <a:endParaRPr sz="800"/>
          </a:p>
        </p:txBody>
      </p:sp>
      <p:sp>
        <p:nvSpPr>
          <p:cNvPr id="277" name="Shape 277"/>
          <p:cNvSpPr/>
          <p:nvPr/>
        </p:nvSpPr>
        <p:spPr>
          <a:xfrm>
            <a:off x="1245375" y="3923475"/>
            <a:ext cx="857100" cy="85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Housing</a:t>
            </a:r>
            <a:endParaRPr sz="800"/>
          </a:p>
        </p:txBody>
      </p:sp>
      <p:cxnSp>
        <p:nvCxnSpPr>
          <p:cNvPr id="278" name="Shape 278"/>
          <p:cNvCxnSpPr>
            <a:stCxn id="272" idx="5"/>
            <a:endCxn id="261" idx="1"/>
          </p:cNvCxnSpPr>
          <p:nvPr/>
        </p:nvCxnSpPr>
        <p:spPr>
          <a:xfrm>
            <a:off x="1198747" y="997647"/>
            <a:ext cx="3708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79" name="Shape 279"/>
          <p:cNvCxnSpPr>
            <a:endCxn id="276" idx="0"/>
          </p:cNvCxnSpPr>
          <p:nvPr/>
        </p:nvCxnSpPr>
        <p:spPr>
          <a:xfrm flipH="1">
            <a:off x="609375" y="1096325"/>
            <a:ext cx="169500" cy="86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0" name="Shape 280"/>
          <p:cNvCxnSpPr>
            <a:stCxn id="276" idx="5"/>
            <a:endCxn id="270" idx="1"/>
          </p:cNvCxnSpPr>
          <p:nvPr/>
        </p:nvCxnSpPr>
        <p:spPr>
          <a:xfrm>
            <a:off x="929270" y="2729620"/>
            <a:ext cx="156000" cy="2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1" name="Shape 281"/>
          <p:cNvCxnSpPr/>
          <p:nvPr/>
        </p:nvCxnSpPr>
        <p:spPr>
          <a:xfrm rot="10800000" flipH="1">
            <a:off x="1018250" y="2005225"/>
            <a:ext cx="434100" cy="21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2" name="Shape 282"/>
          <p:cNvCxnSpPr/>
          <p:nvPr/>
        </p:nvCxnSpPr>
        <p:spPr>
          <a:xfrm rot="10800000" flipH="1">
            <a:off x="1813375" y="2873275"/>
            <a:ext cx="628800" cy="2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3" name="Shape 283"/>
          <p:cNvCxnSpPr>
            <a:stCxn id="270" idx="4"/>
          </p:cNvCxnSpPr>
          <p:nvPr/>
        </p:nvCxnSpPr>
        <p:spPr>
          <a:xfrm>
            <a:off x="1396550" y="3689975"/>
            <a:ext cx="84300" cy="28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4" name="Shape 284"/>
          <p:cNvCxnSpPr>
            <a:endCxn id="273" idx="2"/>
          </p:cNvCxnSpPr>
          <p:nvPr/>
        </p:nvCxnSpPr>
        <p:spPr>
          <a:xfrm>
            <a:off x="2093400" y="4443375"/>
            <a:ext cx="310500" cy="8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5" name="Shape 285"/>
          <p:cNvCxnSpPr>
            <a:stCxn id="273" idx="0"/>
            <a:endCxn id="260" idx="4"/>
          </p:cNvCxnSpPr>
          <p:nvPr/>
        </p:nvCxnSpPr>
        <p:spPr>
          <a:xfrm rot="10800000">
            <a:off x="2785050" y="3101925"/>
            <a:ext cx="23700" cy="102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6" name="Shape 286"/>
          <p:cNvCxnSpPr>
            <a:stCxn id="259" idx="3"/>
            <a:endCxn id="273" idx="7"/>
          </p:cNvCxnSpPr>
          <p:nvPr/>
        </p:nvCxnSpPr>
        <p:spPr>
          <a:xfrm flipH="1">
            <a:off x="3095135" y="3185390"/>
            <a:ext cx="616500" cy="105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7" name="Shape 287"/>
          <p:cNvCxnSpPr/>
          <p:nvPr/>
        </p:nvCxnSpPr>
        <p:spPr>
          <a:xfrm rot="10800000" flipH="1">
            <a:off x="3196750" y="4208125"/>
            <a:ext cx="486900" cy="15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8" name="Shape 288"/>
          <p:cNvCxnSpPr>
            <a:stCxn id="259" idx="4"/>
            <a:endCxn id="271" idx="0"/>
          </p:cNvCxnSpPr>
          <p:nvPr/>
        </p:nvCxnSpPr>
        <p:spPr>
          <a:xfrm>
            <a:off x="3969800" y="3292325"/>
            <a:ext cx="123600" cy="36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89" name="Shape 289"/>
          <p:cNvCxnSpPr>
            <a:stCxn id="272" idx="6"/>
          </p:cNvCxnSpPr>
          <p:nvPr/>
        </p:nvCxnSpPr>
        <p:spPr>
          <a:xfrm>
            <a:off x="1317325" y="711375"/>
            <a:ext cx="1709100" cy="27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90" name="Shape 290"/>
          <p:cNvCxnSpPr/>
          <p:nvPr/>
        </p:nvCxnSpPr>
        <p:spPr>
          <a:xfrm rot="10800000" flipH="1">
            <a:off x="3870175" y="812325"/>
            <a:ext cx="604500" cy="18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91" name="Shape 291"/>
          <p:cNvCxnSpPr>
            <a:stCxn id="275" idx="4"/>
          </p:cNvCxnSpPr>
          <p:nvPr/>
        </p:nvCxnSpPr>
        <p:spPr>
          <a:xfrm flipH="1">
            <a:off x="4827425" y="1076475"/>
            <a:ext cx="1500" cy="20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92" name="Shape 292"/>
          <p:cNvCxnSpPr>
            <a:stCxn id="275" idx="3"/>
          </p:cNvCxnSpPr>
          <p:nvPr/>
        </p:nvCxnSpPr>
        <p:spPr>
          <a:xfrm flipH="1">
            <a:off x="4263560" y="969540"/>
            <a:ext cx="307200" cy="66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93" name="Shape 293"/>
          <p:cNvCxnSpPr>
            <a:endCxn id="259" idx="0"/>
          </p:cNvCxnSpPr>
          <p:nvPr/>
        </p:nvCxnSpPr>
        <p:spPr>
          <a:xfrm flipH="1">
            <a:off x="3969800" y="2333825"/>
            <a:ext cx="8700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94" name="Shape 294"/>
          <p:cNvCxnSpPr/>
          <p:nvPr/>
        </p:nvCxnSpPr>
        <p:spPr>
          <a:xfrm rot="10800000" flipH="1">
            <a:off x="1537525" y="2289000"/>
            <a:ext cx="207000" cy="53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95" name="Shape 295"/>
          <p:cNvCxnSpPr>
            <a:stCxn id="274" idx="4"/>
          </p:cNvCxnSpPr>
          <p:nvPr/>
        </p:nvCxnSpPr>
        <p:spPr>
          <a:xfrm flipH="1">
            <a:off x="4316375" y="2013750"/>
            <a:ext cx="619800" cy="169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96" name="Shape 296"/>
          <p:cNvSpPr/>
          <p:nvPr/>
        </p:nvSpPr>
        <p:spPr>
          <a:xfrm>
            <a:off x="224175" y="3629600"/>
            <a:ext cx="904800" cy="90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Family</a:t>
            </a:r>
            <a:endParaRPr sz="800"/>
          </a:p>
        </p:txBody>
      </p:sp>
      <p:cxnSp>
        <p:nvCxnSpPr>
          <p:cNvPr id="297" name="Shape 297"/>
          <p:cNvCxnSpPr>
            <a:stCxn id="276" idx="4"/>
            <a:endCxn id="296" idx="0"/>
          </p:cNvCxnSpPr>
          <p:nvPr/>
        </p:nvCxnSpPr>
        <p:spPr>
          <a:xfrm>
            <a:off x="609375" y="2862125"/>
            <a:ext cx="67200" cy="76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98" name="Shape 298"/>
          <p:cNvCxnSpPr>
            <a:stCxn id="296" idx="7"/>
          </p:cNvCxnSpPr>
          <p:nvPr/>
        </p:nvCxnSpPr>
        <p:spPr>
          <a:xfrm rot="10800000" flipH="1">
            <a:off x="996470" y="3631905"/>
            <a:ext cx="135300" cy="13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299" name="Shape 299"/>
          <p:cNvCxnSpPr>
            <a:endCxn id="277" idx="3"/>
          </p:cNvCxnSpPr>
          <p:nvPr/>
        </p:nvCxnSpPr>
        <p:spPr>
          <a:xfrm>
            <a:off x="900494" y="4483756"/>
            <a:ext cx="470400" cy="1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00" name="Shape 300"/>
          <p:cNvCxnSpPr/>
          <p:nvPr/>
        </p:nvCxnSpPr>
        <p:spPr>
          <a:xfrm rot="10800000" flipH="1">
            <a:off x="1898575" y="3051875"/>
            <a:ext cx="709800" cy="92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01" name="Shape 301"/>
          <p:cNvCxnSpPr/>
          <p:nvPr/>
        </p:nvCxnSpPr>
        <p:spPr>
          <a:xfrm>
            <a:off x="1261650" y="496050"/>
            <a:ext cx="3213000" cy="8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302" name="Shape 302"/>
          <p:cNvSpPr/>
          <p:nvPr/>
        </p:nvSpPr>
        <p:spPr>
          <a:xfrm>
            <a:off x="7873000" y="289800"/>
            <a:ext cx="880800" cy="880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UC Berkeley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843</Words>
  <Application>Microsoft Macintosh PowerPoint</Application>
  <PresentationFormat>On-screen Show (16:9)</PresentationFormat>
  <Paragraphs>263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Simple Light</vt:lpstr>
      <vt:lpstr>Custom</vt:lpstr>
      <vt:lpstr>Academy as Network</vt:lpstr>
      <vt:lpstr>Institutional Blindness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Media is Media Innovation</vt:lpstr>
      <vt:lpstr>PowerPoint Presentation</vt:lpstr>
      <vt:lpstr>PowerPoint Presentation</vt:lpstr>
      <vt:lpstr>PowerPoint Presentation</vt:lpstr>
      <vt:lpstr>PowerPoint Presentation</vt:lpstr>
      <vt:lpstr>Berkeley Center for New Media</vt:lpstr>
      <vt:lpstr>PowerPoint Presentation</vt:lpstr>
      <vt:lpstr>BCNM Governance</vt:lpstr>
      <vt:lpstr>Methods (Personal)</vt:lpstr>
      <vt:lpstr>Methods (Institutional)</vt:lpstr>
      <vt:lpstr>Outputs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as Network</dc:title>
  <cp:lastModifiedBy>Scott Rettberg</cp:lastModifiedBy>
  <cp:revision>1</cp:revision>
  <dcterms:modified xsi:type="dcterms:W3CDTF">2018-05-03T09:10:43Z</dcterms:modified>
</cp:coreProperties>
</file>